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notesMasterIdLst>
    <p:notesMasterId r:id="rId5"/>
  </p:notesMasterIdLst>
  <p:handoutMasterIdLst>
    <p:handoutMasterId r:id="rId6"/>
  </p:handoutMasterIdLst>
  <p:sldIdLst>
    <p:sldId id="261" r:id="rId2"/>
    <p:sldId id="277" r:id="rId3"/>
    <p:sldId id="322" r:id="rId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9825" autoAdjust="0"/>
  </p:normalViewPr>
  <p:slideViewPr>
    <p:cSldViewPr>
      <p:cViewPr varScale="1">
        <p:scale>
          <a:sx n="92" d="100"/>
          <a:sy n="92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9880F3-2DF2-465E-8939-1835E2DD4F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2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689634"/>
            <a:ext cx="5437821" cy="4442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EDA7-7C1E-4DEB-BF66-63C4F910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B86FD0-0889-45D1-A37D-373EC8D5AF46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057CA0-10AD-4009-BD04-46D6DB08F2DA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7F414-0CEB-411D-8FAC-0479DCCDC0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FDDF-2590-4924-AC38-6C89CF8E0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0643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1CAF-F6A0-4E50-973E-078184D7EB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0339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C4BF-75DD-47A1-A017-34FDC8C79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6023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52B2-6635-449E-89C1-199D066C2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7815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1E99-4DC3-4A95-9480-3F2A259DB4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5516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DD4D-A29D-441E-A41F-79A08A1BF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15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1883-99FF-48DC-A02F-45004A8E7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7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BB68-0BAC-4E24-8638-5E8B1FD48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05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55D6-FA2D-4ECE-97A5-FB0BD1367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5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C2E6-C978-4C56-AB7A-86E0CFECD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2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E640-9D38-4BC7-BA87-B4FE5A7B6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0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1E7C-2F34-45F3-81BF-DB626F114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32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CBCE-CC74-4A6C-824E-0E0B3663C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27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3879-F63C-46CF-B0AA-31AB0D679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43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4CE7-888B-4CFF-B2E2-08DB4F085C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3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23CCB4D-6193-49ED-B476-DFE35BD31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1.xls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Excel_97-20033.xls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2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738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Поступление доходов в бюджет за 1 квартал 2019 и 2020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560751"/>
              </p:ext>
            </p:extLst>
          </p:nvPr>
        </p:nvGraphicFramePr>
        <p:xfrm>
          <a:off x="492281" y="2025650"/>
          <a:ext cx="8343588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Worksheet" r:id="rId5" imgW="8534310" imgH="3933900" progId="Excel.Sheet.8">
                  <p:embed/>
                </p:oleObj>
              </mc:Choice>
              <mc:Fallback>
                <p:oleObj name="Worksheet" r:id="rId5" imgW="8534310" imgH="3933900" progId="Excel.Sheet.8">
                  <p:embed/>
                  <p:pic>
                    <p:nvPicPr>
                      <p:cNvPr id="0" name="Object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1" y="2025650"/>
                        <a:ext cx="8343588" cy="384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038815" y="5943774"/>
            <a:ext cx="2540735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132009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442957" y="5925759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140122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871952" y="1268760"/>
            <a:ext cx="2232025" cy="457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2020год</a:t>
            </a:r>
            <a:endParaRPr kumimoji="1"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964113" y="1260881"/>
            <a:ext cx="2232025" cy="45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2019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02167" y="4671221"/>
            <a:ext cx="1616075" cy="657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569019" y="3285909"/>
            <a:ext cx="1547813" cy="6699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4083050"/>
            <a:ext cx="622300" cy="231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71%</a:t>
            </a:r>
            <a:endParaRPr lang="ru-RU" altLang="ru-RU" sz="1600" dirty="0"/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838951" y="5438775"/>
            <a:ext cx="644524" cy="1665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26,5%</a:t>
            </a:r>
            <a:endParaRPr lang="ru-RU" altLang="ru-RU" sz="1600" dirty="0"/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840538" y="4098924"/>
            <a:ext cx="642937" cy="217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73,5%</a:t>
            </a:r>
            <a:endParaRPr lang="ru-RU" altLang="ru-RU" sz="1600" dirty="0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35734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22620000">
            <a:off x="4076067" y="4619625"/>
            <a:ext cx="1212385" cy="898525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22800000">
            <a:off x="4327882" y="4954878"/>
            <a:ext cx="939208" cy="5232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01143" lon="21573786" rev="114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Tahoma" pitchFamily="34" charset="0"/>
              </a:rPr>
              <a:t>94,2% </a:t>
            </a:r>
            <a:endParaRPr lang="ru-RU" altLang="ru-RU" sz="1200" dirty="0">
              <a:cs typeface="Tahoma" pitchFamily="34" charset="0"/>
            </a:endParaRPr>
          </a:p>
          <a:p>
            <a:pPr eaLnBrk="1" hangingPunct="1"/>
            <a:endParaRPr lang="en-US" altLang="ru-RU" sz="12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9913" y="5081443"/>
            <a:ext cx="118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37188</a:t>
            </a:r>
            <a:endParaRPr lang="ru-RU" altLang="ru-RU" sz="1400" b="1" dirty="0"/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38528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873665" y="5068887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38324</a:t>
            </a:r>
            <a:endParaRPr lang="ru-RU" altLang="ru-RU" sz="1400" b="1" dirty="0"/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0" y="4054475"/>
            <a:ext cx="140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93686</a:t>
            </a:r>
            <a:endParaRPr lang="ru-RU" altLang="ru-RU" sz="1400" b="1" dirty="0"/>
          </a:p>
          <a:p>
            <a:pPr eaLnBrk="1" hangingPunct="1"/>
            <a:endParaRPr lang="ru-RU" altLang="ru-RU" sz="1400" b="1" dirty="0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5" y="4087813"/>
            <a:ext cx="1281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  </a:t>
            </a:r>
            <a:r>
              <a:rPr lang="ru-RU" altLang="ru-RU" sz="1400" b="1" dirty="0" smtClean="0"/>
              <a:t>102935</a:t>
            </a:r>
            <a:endParaRPr lang="ru-RU" altLang="ru-RU" sz="1400" b="1" dirty="0"/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5502275"/>
            <a:ext cx="6032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29%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7012" y="616382"/>
            <a:ext cx="1306503" cy="448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89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23813"/>
            <a:ext cx="7345363" cy="10350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структуры поступлений налоговых и неналоговых доходов в бюджет за 1 квартал  2019 и 2020 годов</a:t>
            </a:r>
            <a:endParaRPr lang="ru-RU" alt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3775" y="2809875"/>
          <a:ext cx="37592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Диаграмма" r:id="rId4" imgW="4400595" imgH="2809897" progId="Excel.Chart.8">
                  <p:embed/>
                </p:oleObj>
              </mc:Choice>
              <mc:Fallback>
                <p:oleObj name="Диаграмма" r:id="rId4" imgW="4400595" imgH="2809897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809875"/>
                        <a:ext cx="375920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21200" y="2652713"/>
          <a:ext cx="3790950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Диаграмма" r:id="rId6" imgW="9391569" imgH="6800841" progId="Excel.Chart.8">
                  <p:embed/>
                </p:oleObj>
              </mc:Choice>
              <mc:Fallback>
                <p:oleObj name="Диаграмма" r:id="rId6" imgW="9391569" imgH="6800841" progId="Excel.Chart.8">
                  <p:embed/>
                  <p:pic>
                    <p:nvPicPr>
                      <p:cNvPr id="0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652713"/>
                        <a:ext cx="3790950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2365375" y="1619250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2020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454650" y="1628775"/>
            <a:ext cx="149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2019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567363" y="5648325"/>
            <a:ext cx="1943100" cy="720725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37188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1350963" y="5605463"/>
            <a:ext cx="1943100" cy="703262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38324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2246630" y="4010025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28715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357313" y="2941638"/>
            <a:ext cx="150812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4193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3113088" y="2403475"/>
            <a:ext cx="1316037" cy="8318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 smtClean="0">
                <a:solidFill>
                  <a:srgbClr val="FF0000"/>
                </a:solidFill>
              </a:rPr>
              <a:t>1913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36366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1731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214313" y="3182938"/>
            <a:ext cx="1157287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1103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223192" y="3954463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27849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4643438" y="2403475"/>
            <a:ext cx="1406525" cy="830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1654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651351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1420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7949086" y="3403600"/>
            <a:ext cx="1231427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 </a:t>
            </a:r>
          </a:p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1394</a:t>
            </a:r>
          </a:p>
        </p:txBody>
      </p:sp>
      <p:sp>
        <p:nvSpPr>
          <p:cNvPr id="21522" name="Text Box 29"/>
          <p:cNvSpPr txBox="1">
            <a:spLocks noChangeArrowheads="1"/>
          </p:cNvSpPr>
          <p:nvPr/>
        </p:nvSpPr>
        <p:spPr bwMode="auto">
          <a:xfrm>
            <a:off x="6537325" y="2884488"/>
            <a:ext cx="1468438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4500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7977726" y="4479925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371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208501" y="4513263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669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10463" y="982663"/>
            <a:ext cx="12382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1400" dirty="0"/>
          </a:p>
        </p:txBody>
      </p:sp>
      <p:pic>
        <p:nvPicPr>
          <p:cNvPr id="21526" name="Picture 3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1136650"/>
            <a:ext cx="1335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504"/>
              </p:ext>
            </p:extLst>
          </p:nvPr>
        </p:nvGraphicFramePr>
        <p:xfrm>
          <a:off x="467543" y="782638"/>
          <a:ext cx="8208913" cy="615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7"/>
                <a:gridCol w="169570"/>
                <a:gridCol w="3240360"/>
                <a:gridCol w="1296144"/>
                <a:gridCol w="1080120"/>
                <a:gridCol w="1080120"/>
                <a:gridCol w="1008112"/>
              </a:tblGrid>
              <a:tr h="66988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Утверждено в первоначальном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бюджете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Исполнение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effectLst/>
                        </a:rPr>
                        <a:t>уточ.плану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58 306,1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59 525,7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12 993,9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3887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1 420,4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1 461,7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950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175 258,2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216 363,5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5 195,8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126 469,5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119 838,7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 массовой информации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6 347,0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6 221,0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132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трансферты бюджетам поселений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19861,1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497 023,2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588 563,7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108 887,0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414 553,4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497 693,3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92 393,8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4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кинематография,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62 784,7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67 979,2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12 023,5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19 276,1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19 292,1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4 184,1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3 599,1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880 917,8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1 012 648,0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132 080,3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-69850"/>
            <a:ext cx="8064500" cy="81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исполнения бюджета по расходам в разрезе отраслей за 1 квартал 2020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4218" y="490520"/>
            <a:ext cx="1189782" cy="2923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16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2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00B050"/>
      </a:accent1>
      <a:accent2>
        <a:srgbClr val="FFFF00"/>
      </a:accent2>
      <a:accent3>
        <a:srgbClr val="00B0F0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17741</TotalTime>
  <Words>290</Words>
  <Application>Microsoft Office PowerPoint</Application>
  <PresentationFormat>Экран (4:3)</PresentationFormat>
  <Paragraphs>154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Легкий дым</vt:lpstr>
      <vt:lpstr>Worksheet</vt:lpstr>
      <vt:lpstr>Диаграмма</vt:lpstr>
      <vt:lpstr>Поступление доходов в бюджет за 1 квартал 2019 и 2020 годов</vt:lpstr>
      <vt:lpstr> Анализ структуры поступлений налоговых и неналоговых доходов в бюджет за 1 квартал  2019 и 2020 годов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User</cp:lastModifiedBy>
  <cp:revision>944</cp:revision>
  <cp:lastPrinted>2020-04-23T12:38:38Z</cp:lastPrinted>
  <dcterms:created xsi:type="dcterms:W3CDTF">2010-02-05T05:44:30Z</dcterms:created>
  <dcterms:modified xsi:type="dcterms:W3CDTF">2020-06-10T10:57:37Z</dcterms:modified>
</cp:coreProperties>
</file>