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98" r:id="rId1"/>
  </p:sldMasterIdLst>
  <p:notesMasterIdLst>
    <p:notesMasterId r:id="rId5"/>
  </p:notesMasterIdLst>
  <p:handoutMasterIdLst>
    <p:handoutMasterId r:id="rId6"/>
  </p:handoutMasterIdLst>
  <p:sldIdLst>
    <p:sldId id="277" r:id="rId2"/>
    <p:sldId id="313" r:id="rId3"/>
    <p:sldId id="322" r:id="rId4"/>
  </p:sldIdLst>
  <p:sldSz cx="9144000" cy="5143500" type="screen16x9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8F8F8"/>
    <a:srgbClr val="33CC33"/>
    <a:srgbClr val="66FFCC"/>
    <a:srgbClr val="CC99FF"/>
    <a:srgbClr val="6600FF"/>
    <a:srgbClr val="FFCCFF"/>
    <a:srgbClr val="FF99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9825" autoAdjust="0"/>
  </p:normalViewPr>
  <p:slideViewPr>
    <p:cSldViewPr>
      <p:cViewPr varScale="1">
        <p:scale>
          <a:sx n="120" d="100"/>
          <a:sy n="120" d="100"/>
        </p:scale>
        <p:origin x="-57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68" b="1" i="0" u="none" strike="noStrike" baseline="0">
                <a:solidFill>
                  <a:schemeClr val="tx1"/>
                </a:solidFill>
                <a:latin typeface="Arial Cyr"/>
                <a:ea typeface="Arial Cyr"/>
                <a:cs typeface="Arial Cyr"/>
              </a:defRPr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</a:p>
        </c:rich>
      </c:tx>
      <c:layout>
        <c:manualLayout>
          <c:xMode val="edge"/>
          <c:yMode val="edge"/>
          <c:x val="0.38958316333831805"/>
          <c:y val="9.0416177153144234E-2"/>
        </c:manualLayout>
      </c:layout>
      <c:overlay val="0"/>
      <c:spPr>
        <a:noFill/>
        <a:ln w="24844">
          <a:noFill/>
        </a:ln>
      </c:spPr>
    </c:title>
    <c:autoTitleDeleted val="0"/>
    <c:view3D>
      <c:rotX val="35"/>
      <c:rotY val="2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778364906960277E-2"/>
          <c:y val="0.12862219505790429"/>
          <c:w val="0.89609979838420339"/>
          <c:h val="0.6492720576296593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FF00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FF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00FF00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00FF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8166870797364437E-2"/>
                  <c:y val="-6.595790393270926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Общегосударственные </a:t>
                    </a: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вопросы;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31481,4</a:t>
                    </a:r>
                    <a:endParaRPr lang="ru-RU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1455846472523189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Прочие (нац.безопасность,экономика, ЖКХ);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22358,9</a:t>
                    </a:r>
                    <a:endParaRPr lang="ru-RU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55600722405349856"/>
                  <c:y val="0.10935126178317589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292436,3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5093568673407418E-2"/>
                  <c:y val="-1.2150140198130654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Культура</a:t>
                    </a: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45872,5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9137498939026085"/>
                  <c:y val="4.6864826478503957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Социальная </a:t>
                    </a: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политика;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14232,6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9055116108474793E-3"/>
                  <c:y val="5.2072029420559954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 Межбюджетные </a:t>
                    </a: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трансферты;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10366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0322851799473265E-2"/>
                  <c:y val="-3.471468628037330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спорт; </a:t>
                    </a:r>
                    <a:r>
                      <a:rPr lang="ru-RU" dirty="0" smtClean="0"/>
                      <a:t>369,3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8169240818321489E-2"/>
                  <c:y val="6.76936382467279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spPr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31481</c:v>
                </c:pt>
                <c:pt idx="1">
                  <c:v>22358.9</c:v>
                </c:pt>
                <c:pt idx="2">
                  <c:v>292436.3</c:v>
                </c:pt>
                <c:pt idx="3">
                  <c:v>45872.5</c:v>
                </c:pt>
                <c:pt idx="4">
                  <c:v>14232.6</c:v>
                </c:pt>
                <c:pt idx="5">
                  <c:v>10366</c:v>
                </c:pt>
                <c:pt idx="6">
                  <c:v>369.3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folHlink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chemeClr val="bg2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chemeClr val="tx2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Sheet1!$B$7:$H$7</c:f>
              <c:numCache>
                <c:formatCode>General</c:formatCode>
                <c:ptCount val="7"/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</c:strCache>
            </c:strRef>
          </c:tx>
          <c:spPr>
            <a:solidFill>
              <a:srgbClr val="0066CC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Sheet1!$B$8:$H$8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7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784" b="1" i="0" u="none" strike="noStrike" baseline="0">
          <a:solidFill>
            <a:schemeClr val="tx1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289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289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44038"/>
            <a:ext cx="29289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6D78934-830A-464D-9155-6F12EBB3D4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9812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263" y="746125"/>
            <a:ext cx="66262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289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44038"/>
            <a:ext cx="29289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5761ECC-E5C9-4E14-8461-ECA0680EE4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375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263" y="746125"/>
            <a:ext cx="6626225" cy="3727450"/>
          </a:xfrm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13EFA43-A7FA-4F2B-B0F5-8ABE278220C4}" type="slidenum">
              <a:rPr lang="ru-RU" altLang="ru-RU" smtClean="0">
                <a:latin typeface="Arial" charset="0"/>
              </a:rPr>
              <a:pPr/>
              <a:t>1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263" y="746125"/>
            <a:ext cx="6626225" cy="37274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3240881"/>
            <a:ext cx="1395413" cy="585788"/>
          </a:xfrm>
          <a:custGeom>
            <a:avLst/>
            <a:gdLst>
              <a:gd name="T0" fmla="*/ 2147483647 w 8042"/>
              <a:gd name="T1" fmla="*/ 2147483647 h 10000"/>
              <a:gd name="T2" fmla="*/ 2147483647 w 8042"/>
              <a:gd name="T3" fmla="*/ 2147483647 h 10000"/>
              <a:gd name="T4" fmla="*/ 2147483647 w 8042"/>
              <a:gd name="T5" fmla="*/ 2147483647 h 10000"/>
              <a:gd name="T6" fmla="*/ 2147483647 w 8042"/>
              <a:gd name="T7" fmla="*/ 2147483647 h 10000"/>
              <a:gd name="T8" fmla="*/ 2147483647 w 8042"/>
              <a:gd name="T9" fmla="*/ 2147483647 h 10000"/>
              <a:gd name="T10" fmla="*/ 2147483647 w 8042"/>
              <a:gd name="T11" fmla="*/ 2147483647 h 10000"/>
              <a:gd name="T12" fmla="*/ 2147483647 w 8042"/>
              <a:gd name="T13" fmla="*/ 2147483647 h 10000"/>
              <a:gd name="T14" fmla="*/ 2147483647 w 8042"/>
              <a:gd name="T15" fmla="*/ 2147483647 h 10000"/>
              <a:gd name="T16" fmla="*/ 2147483647 w 8042"/>
              <a:gd name="T17" fmla="*/ 0 h 10000"/>
              <a:gd name="T18" fmla="*/ 0 w 8042"/>
              <a:gd name="T19" fmla="*/ 2147483647 h 10000"/>
              <a:gd name="T20" fmla="*/ 2147483647 w 8042"/>
              <a:gd name="T21" fmla="*/ 2147483647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7" y="1885951"/>
            <a:ext cx="6600451" cy="1697086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7" y="3583036"/>
            <a:ext cx="6600451" cy="844712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3396854"/>
            <a:ext cx="5842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D2D4A-B353-418F-BBC9-B2A37CDF92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137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2375297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57200"/>
            <a:ext cx="6591985" cy="233778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265535"/>
            <a:ext cx="6591985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2433638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11C8E-C10F-480D-859C-AAC9B9C846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67404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2375297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485775"/>
            <a:ext cx="457200" cy="439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178844"/>
            <a:ext cx="4572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457200"/>
            <a:ext cx="6109587" cy="21717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2628900"/>
            <a:ext cx="5653888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265535"/>
            <a:ext cx="6591985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2433638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F3664-5AA1-43F1-BD7C-08CC8245D2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88488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682603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1828801"/>
            <a:ext cx="6591985" cy="204363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3886200"/>
            <a:ext cx="6591985" cy="547217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3737373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C3B1B-E471-452F-A29D-DF6469DD26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614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682603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485775"/>
            <a:ext cx="457200" cy="439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178844"/>
            <a:ext cx="4572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457200"/>
            <a:ext cx="6109587" cy="21717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3257550"/>
            <a:ext cx="6688292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3886200"/>
            <a:ext cx="6688292" cy="547217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3737373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27310-6D89-4E45-BAA3-43E647C01B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207846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682603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470555"/>
            <a:ext cx="6591984" cy="2160015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3257550"/>
            <a:ext cx="6591985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3886200"/>
            <a:ext cx="6591985" cy="547217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3737373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4775B-2C34-44BB-A162-80D222C8AE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314484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BFF9D-6603-4AB5-B3EB-0F55531569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9639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470555"/>
            <a:ext cx="1656132" cy="3962863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470555"/>
            <a:ext cx="4716348" cy="39628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48D2C-2704-4EDA-A110-3630C00A58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1799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75CF1-63BD-4F3F-99ED-EF07DE91B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36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2" y="468082"/>
            <a:ext cx="6589199" cy="9606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00200"/>
            <a:ext cx="6591985" cy="28332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0A4B1-784A-4974-A397-6C54AE2465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03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2375297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1555922"/>
            <a:ext cx="6591985" cy="11016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686050"/>
            <a:ext cx="6591985" cy="6453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2433638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D1F73-66FE-44DC-8127-51023D713C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885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7" y="1602530"/>
            <a:ext cx="3197531" cy="282554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8" y="1602530"/>
            <a:ext cx="3197093" cy="282554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F1EA8-EAA3-409F-85FE-08565C96DA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481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1669969"/>
            <a:ext cx="2874596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102167"/>
            <a:ext cx="3197532" cy="23292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5" y="1667548"/>
            <a:ext cx="2873239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099746"/>
            <a:ext cx="3195680" cy="23292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125C3-093F-4BFF-B64D-AB7353BA7C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747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468082"/>
            <a:ext cx="6589200" cy="9606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6CB25-C80F-46EF-8222-CC592E5861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700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BD9A2-123C-4FC1-9498-9248ACA0C9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924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334566"/>
            <a:ext cx="2629584" cy="73223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334567"/>
            <a:ext cx="3790906" cy="4061222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198960"/>
            <a:ext cx="2629584" cy="31968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D9788-2488-40D1-A470-DF16065FCD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955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682603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3600450"/>
            <a:ext cx="6591985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476224"/>
            <a:ext cx="6591985" cy="289122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4025504"/>
            <a:ext cx="6591985" cy="37028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3737373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4FE6-3999-4930-9BBA-53C537CF8E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00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5"/>
          <p:cNvGrpSpPr>
            <a:grpSpLocks/>
          </p:cNvGrpSpPr>
          <p:nvPr/>
        </p:nvGrpSpPr>
        <p:grpSpPr bwMode="auto">
          <a:xfrm>
            <a:off x="0" y="171450"/>
            <a:ext cx="1981200" cy="4979194"/>
            <a:chOff x="2487613" y="285750"/>
            <a:chExt cx="2428875" cy="5654676"/>
          </a:xfrm>
        </p:grpSpPr>
        <p:sp>
          <p:nvSpPr>
            <p:cNvPr id="2070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7 w 22"/>
                <a:gd name="T1" fmla="*/ 2147483647 h 136"/>
                <a:gd name="T2" fmla="*/ 2147483647 w 22"/>
                <a:gd name="T3" fmla="*/ 2147483647 h 136"/>
                <a:gd name="T4" fmla="*/ 0 w 22"/>
                <a:gd name="T5" fmla="*/ 0 h 136"/>
                <a:gd name="T6" fmla="*/ 0 w 22"/>
                <a:gd name="T7" fmla="*/ 2147483647 h 136"/>
                <a:gd name="T8" fmla="*/ 2147483647 w 22"/>
                <a:gd name="T9" fmla="*/ 2147483647 h 136"/>
                <a:gd name="T10" fmla="*/ 2147483647 w 22"/>
                <a:gd name="T11" fmla="*/ 2147483647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7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2147483647 w 140"/>
                <a:gd name="T7" fmla="*/ 2147483647 h 504"/>
                <a:gd name="T8" fmla="*/ 0 w 140"/>
                <a:gd name="T9" fmla="*/ 0 h 504"/>
                <a:gd name="T10" fmla="*/ 2147483647 w 140"/>
                <a:gd name="T11" fmla="*/ 2147483647 h 504"/>
                <a:gd name="T12" fmla="*/ 2147483647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7 w 132"/>
                <a:gd name="T1" fmla="*/ 2147483647 h 308"/>
                <a:gd name="T2" fmla="*/ 0 w 132"/>
                <a:gd name="T3" fmla="*/ 0 h 308"/>
                <a:gd name="T4" fmla="*/ 0 w 132"/>
                <a:gd name="T5" fmla="*/ 2147483647 h 308"/>
                <a:gd name="T6" fmla="*/ 2147483647 w 132"/>
                <a:gd name="T7" fmla="*/ 2147483647 h 308"/>
                <a:gd name="T8" fmla="*/ 2147483647 w 132"/>
                <a:gd name="T9" fmla="*/ 2147483647 h 308"/>
                <a:gd name="T10" fmla="*/ 2147483647 w 132"/>
                <a:gd name="T11" fmla="*/ 2147483647 h 308"/>
                <a:gd name="T12" fmla="*/ 2147483647 w 132"/>
                <a:gd name="T13" fmla="*/ 2147483647 h 308"/>
                <a:gd name="T14" fmla="*/ 2147483647 w 132"/>
                <a:gd name="T15" fmla="*/ 2147483647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7 w 37"/>
                <a:gd name="T1" fmla="*/ 2147483647 h 79"/>
                <a:gd name="T2" fmla="*/ 2147483647 w 37"/>
                <a:gd name="T3" fmla="*/ 2147483647 h 79"/>
                <a:gd name="T4" fmla="*/ 0 w 37"/>
                <a:gd name="T5" fmla="*/ 0 h 79"/>
                <a:gd name="T6" fmla="*/ 2147483647 w 37"/>
                <a:gd name="T7" fmla="*/ 2147483647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7 w 178"/>
                <a:gd name="T1" fmla="*/ 2147483647 h 722"/>
                <a:gd name="T2" fmla="*/ 2147483647 w 178"/>
                <a:gd name="T3" fmla="*/ 2147483647 h 722"/>
                <a:gd name="T4" fmla="*/ 2147483647 w 178"/>
                <a:gd name="T5" fmla="*/ 2147483647 h 722"/>
                <a:gd name="T6" fmla="*/ 2147483647 w 178"/>
                <a:gd name="T7" fmla="*/ 2147483647 h 722"/>
                <a:gd name="T8" fmla="*/ 0 w 178"/>
                <a:gd name="T9" fmla="*/ 0 h 722"/>
                <a:gd name="T10" fmla="*/ 2147483647 w 178"/>
                <a:gd name="T11" fmla="*/ 2147483647 h 722"/>
                <a:gd name="T12" fmla="*/ 2147483647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7 w 23"/>
                <a:gd name="T1" fmla="*/ 2147483647 h 635"/>
                <a:gd name="T2" fmla="*/ 2147483647 w 23"/>
                <a:gd name="T3" fmla="*/ 2147483647 h 635"/>
                <a:gd name="T4" fmla="*/ 2147483647 w 23"/>
                <a:gd name="T5" fmla="*/ 2147483647 h 635"/>
                <a:gd name="T6" fmla="*/ 2147483647 w 23"/>
                <a:gd name="T7" fmla="*/ 2147483647 h 635"/>
                <a:gd name="T8" fmla="*/ 2147483647 w 23"/>
                <a:gd name="T9" fmla="*/ 2147483647 h 635"/>
                <a:gd name="T10" fmla="*/ 2147483647 w 23"/>
                <a:gd name="T11" fmla="*/ 2147483647 h 635"/>
                <a:gd name="T12" fmla="*/ 2147483647 w 23"/>
                <a:gd name="T13" fmla="*/ 0 h 635"/>
                <a:gd name="T14" fmla="*/ 2147483647 w 23"/>
                <a:gd name="T15" fmla="*/ 0 h 635"/>
                <a:gd name="T16" fmla="*/ 2147483647 w 23"/>
                <a:gd name="T17" fmla="*/ 2147483647 h 635"/>
                <a:gd name="T18" fmla="*/ 2147483647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2147483647 w 17"/>
                <a:gd name="T9" fmla="*/ 2147483647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7 w 41"/>
                <a:gd name="T3" fmla="*/ 2147483647 h 222"/>
                <a:gd name="T4" fmla="*/ 2147483647 w 41"/>
                <a:gd name="T5" fmla="*/ 2147483647 h 222"/>
                <a:gd name="T6" fmla="*/ 2147483647 w 41"/>
                <a:gd name="T7" fmla="*/ 2147483647 h 222"/>
                <a:gd name="T8" fmla="*/ 2147483647 w 41"/>
                <a:gd name="T9" fmla="*/ 2147483647 h 222"/>
                <a:gd name="T10" fmla="*/ 2147483647 w 41"/>
                <a:gd name="T11" fmla="*/ 2147483647 h 222"/>
                <a:gd name="T12" fmla="*/ 2147483647 w 41"/>
                <a:gd name="T13" fmla="*/ 2147483647 h 222"/>
                <a:gd name="T14" fmla="*/ 2147483647 w 41"/>
                <a:gd name="T15" fmla="*/ 2147483647 h 222"/>
                <a:gd name="T16" fmla="*/ 2147483647 w 41"/>
                <a:gd name="T17" fmla="*/ 2147483647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7 w 450"/>
                <a:gd name="T1" fmla="*/ 2147483647 h 878"/>
                <a:gd name="T2" fmla="*/ 2147483647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2147483647 h 878"/>
                <a:gd name="T10" fmla="*/ 2147483647 w 450"/>
                <a:gd name="T11" fmla="*/ 2147483647 h 878"/>
                <a:gd name="T12" fmla="*/ 2147483647 w 450"/>
                <a:gd name="T13" fmla="*/ 2147483647 h 878"/>
                <a:gd name="T14" fmla="*/ 2147483647 w 450"/>
                <a:gd name="T15" fmla="*/ 0 h 878"/>
                <a:gd name="T16" fmla="*/ 2147483647 w 450"/>
                <a:gd name="T17" fmla="*/ 2147483647 h 878"/>
                <a:gd name="T18" fmla="*/ 2147483647 w 450"/>
                <a:gd name="T19" fmla="*/ 2147483647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2147483647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2147483647 w 450"/>
                <a:gd name="T31" fmla="*/ 2147483647 h 878"/>
                <a:gd name="T32" fmla="*/ 2147483647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7 w 35"/>
                <a:gd name="T3" fmla="*/ 2147483647 h 73"/>
                <a:gd name="T4" fmla="*/ 2147483647 w 35"/>
                <a:gd name="T5" fmla="*/ 2147483647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7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0 h 48"/>
                <a:gd name="T8" fmla="*/ 0 w 8"/>
                <a:gd name="T9" fmla="*/ 2147483647 h 48"/>
                <a:gd name="T10" fmla="*/ 2147483647 w 8"/>
                <a:gd name="T11" fmla="*/ 2147483647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7 w 52"/>
                <a:gd name="T1" fmla="*/ 2147483647 h 135"/>
                <a:gd name="T2" fmla="*/ 0 w 52"/>
                <a:gd name="T3" fmla="*/ 0 h 135"/>
                <a:gd name="T4" fmla="*/ 2147483647 w 52"/>
                <a:gd name="T5" fmla="*/ 2147483647 h 135"/>
                <a:gd name="T6" fmla="*/ 2147483647 w 52"/>
                <a:gd name="T7" fmla="*/ 2147483647 h 135"/>
                <a:gd name="T8" fmla="*/ 2147483647 w 52"/>
                <a:gd name="T9" fmla="*/ 2147483647 h 135"/>
                <a:gd name="T10" fmla="*/ 2147483647 w 52"/>
                <a:gd name="T11" fmla="*/ 2147483647 h 135"/>
                <a:gd name="T12" fmla="*/ 2147483647 w 52"/>
                <a:gd name="T13" fmla="*/ 2147483647 h 135"/>
                <a:gd name="T14" fmla="*/ 2147483647 w 52"/>
                <a:gd name="T15" fmla="*/ 214748364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51" name="Group 48"/>
          <p:cNvGrpSpPr>
            <a:grpSpLocks/>
          </p:cNvGrpSpPr>
          <p:nvPr/>
        </p:nvGrpSpPr>
        <p:grpSpPr bwMode="auto">
          <a:xfrm>
            <a:off x="20639" y="0"/>
            <a:ext cx="1952625" cy="5139929"/>
            <a:chOff x="6627813" y="195717"/>
            <a:chExt cx="1952625" cy="5678034"/>
          </a:xfrm>
        </p:grpSpPr>
        <p:sp>
          <p:nvSpPr>
            <p:cNvPr id="2058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7 w 103"/>
                <a:gd name="T1" fmla="*/ 2147483647 h 920"/>
                <a:gd name="T2" fmla="*/ 2147483647 w 103"/>
                <a:gd name="T3" fmla="*/ 2147483647 h 920"/>
                <a:gd name="T4" fmla="*/ 2147483647 w 103"/>
                <a:gd name="T5" fmla="*/ 2147483647 h 920"/>
                <a:gd name="T6" fmla="*/ 2147483647 w 103"/>
                <a:gd name="T7" fmla="*/ 2147483647 h 920"/>
                <a:gd name="T8" fmla="*/ 2147483647 w 103"/>
                <a:gd name="T9" fmla="*/ 2147483647 h 920"/>
                <a:gd name="T10" fmla="*/ 2147483647 w 103"/>
                <a:gd name="T11" fmla="*/ 2147483647 h 920"/>
                <a:gd name="T12" fmla="*/ 2147483647 w 103"/>
                <a:gd name="T13" fmla="*/ 2147483647 h 920"/>
                <a:gd name="T14" fmla="*/ 2147483647 w 103"/>
                <a:gd name="T15" fmla="*/ 2147483647 h 920"/>
                <a:gd name="T16" fmla="*/ 2147483647 w 103"/>
                <a:gd name="T17" fmla="*/ 2147483647 h 920"/>
                <a:gd name="T18" fmla="*/ 2147483647 w 103"/>
                <a:gd name="T19" fmla="*/ 2147483647 h 920"/>
                <a:gd name="T20" fmla="*/ 2147483647 w 103"/>
                <a:gd name="T21" fmla="*/ 2147483647 h 920"/>
                <a:gd name="T22" fmla="*/ 2147483647 w 103"/>
                <a:gd name="T23" fmla="*/ 0 h 920"/>
                <a:gd name="T24" fmla="*/ 0 w 103"/>
                <a:gd name="T25" fmla="*/ 0 h 920"/>
                <a:gd name="T26" fmla="*/ 2147483647 w 103"/>
                <a:gd name="T27" fmla="*/ 2147483647 h 920"/>
                <a:gd name="T28" fmla="*/ 2147483647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7 w 88"/>
                <a:gd name="T1" fmla="*/ 2147483647 h 330"/>
                <a:gd name="T2" fmla="*/ 2147483647 w 88"/>
                <a:gd name="T3" fmla="*/ 2147483647 h 330"/>
                <a:gd name="T4" fmla="*/ 2147483647 w 88"/>
                <a:gd name="T5" fmla="*/ 2147483647 h 330"/>
                <a:gd name="T6" fmla="*/ 2147483647 w 88"/>
                <a:gd name="T7" fmla="*/ 2147483647 h 330"/>
                <a:gd name="T8" fmla="*/ 2147483647 w 88"/>
                <a:gd name="T9" fmla="*/ 2147483647 h 330"/>
                <a:gd name="T10" fmla="*/ 0 w 88"/>
                <a:gd name="T11" fmla="*/ 0 h 330"/>
                <a:gd name="T12" fmla="*/ 2147483647 w 88"/>
                <a:gd name="T13" fmla="*/ 2147483647 h 330"/>
                <a:gd name="T14" fmla="*/ 2147483647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7 w 90"/>
                <a:gd name="T1" fmla="*/ 2147483647 h 207"/>
                <a:gd name="T2" fmla="*/ 0 w 90"/>
                <a:gd name="T3" fmla="*/ 0 h 207"/>
                <a:gd name="T4" fmla="*/ 2147483647 w 90"/>
                <a:gd name="T5" fmla="*/ 2147483647 h 207"/>
                <a:gd name="T6" fmla="*/ 2147483647 w 90"/>
                <a:gd name="T7" fmla="*/ 2147483647 h 207"/>
                <a:gd name="T8" fmla="*/ 2147483647 w 90"/>
                <a:gd name="T9" fmla="*/ 2147483647 h 207"/>
                <a:gd name="T10" fmla="*/ 2147483647 w 90"/>
                <a:gd name="T11" fmla="*/ 2147483647 h 207"/>
                <a:gd name="T12" fmla="*/ 2147483647 w 90"/>
                <a:gd name="T13" fmla="*/ 2147483647 h 207"/>
                <a:gd name="T14" fmla="*/ 2147483647 w 90"/>
                <a:gd name="T15" fmla="*/ 2147483647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7 w 115"/>
                <a:gd name="T1" fmla="*/ 2147483647 h 467"/>
                <a:gd name="T2" fmla="*/ 2147483647 w 115"/>
                <a:gd name="T3" fmla="*/ 2147483647 h 467"/>
                <a:gd name="T4" fmla="*/ 2147483647 w 115"/>
                <a:gd name="T5" fmla="*/ 2147483647 h 467"/>
                <a:gd name="T6" fmla="*/ 2147483647 w 115"/>
                <a:gd name="T7" fmla="*/ 2147483647 h 467"/>
                <a:gd name="T8" fmla="*/ 0 w 115"/>
                <a:gd name="T9" fmla="*/ 0 h 467"/>
                <a:gd name="T10" fmla="*/ 2147483647 w 115"/>
                <a:gd name="T11" fmla="*/ 2147483647 h 467"/>
                <a:gd name="T12" fmla="*/ 2147483647 w 115"/>
                <a:gd name="T13" fmla="*/ 2147483647 h 467"/>
                <a:gd name="T14" fmla="*/ 2147483647 w 115"/>
                <a:gd name="T15" fmla="*/ 2147483647 h 467"/>
                <a:gd name="T16" fmla="*/ 2147483647 w 115"/>
                <a:gd name="T17" fmla="*/ 2147483647 h 467"/>
                <a:gd name="T18" fmla="*/ 2147483647 w 115"/>
                <a:gd name="T19" fmla="*/ 2147483647 h 467"/>
                <a:gd name="T20" fmla="*/ 2147483647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7 w 36"/>
                <a:gd name="T1" fmla="*/ 2147483647 h 633"/>
                <a:gd name="T2" fmla="*/ 2147483647 w 36"/>
                <a:gd name="T3" fmla="*/ 2147483647 h 633"/>
                <a:gd name="T4" fmla="*/ 2147483647 w 36"/>
                <a:gd name="T5" fmla="*/ 2147483647 h 633"/>
                <a:gd name="T6" fmla="*/ 2147483647 w 36"/>
                <a:gd name="T7" fmla="*/ 2147483647 h 633"/>
                <a:gd name="T8" fmla="*/ 2147483647 w 36"/>
                <a:gd name="T9" fmla="*/ 2147483647 h 633"/>
                <a:gd name="T10" fmla="*/ 2147483647 w 36"/>
                <a:gd name="T11" fmla="*/ 0 h 633"/>
                <a:gd name="T12" fmla="*/ 2147483647 w 36"/>
                <a:gd name="T13" fmla="*/ 0 h 633"/>
                <a:gd name="T14" fmla="*/ 2147483647 w 36"/>
                <a:gd name="T15" fmla="*/ 2147483647 h 633"/>
                <a:gd name="T16" fmla="*/ 2147483647 w 36"/>
                <a:gd name="T17" fmla="*/ 2147483647 h 633"/>
                <a:gd name="T18" fmla="*/ 2147483647 w 36"/>
                <a:gd name="T19" fmla="*/ 2147483647 h 633"/>
                <a:gd name="T20" fmla="*/ 2147483647 w 36"/>
                <a:gd name="T21" fmla="*/ 2147483647 h 633"/>
                <a:gd name="T22" fmla="*/ 2147483647 w 36"/>
                <a:gd name="T23" fmla="*/ 2147483647 h 633"/>
                <a:gd name="T24" fmla="*/ 2147483647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7 w 28"/>
                <a:gd name="T1" fmla="*/ 2147483647 h 59"/>
                <a:gd name="T2" fmla="*/ 2147483647 w 28"/>
                <a:gd name="T3" fmla="*/ 2147483647 h 59"/>
                <a:gd name="T4" fmla="*/ 0 w 28"/>
                <a:gd name="T5" fmla="*/ 0 h 59"/>
                <a:gd name="T6" fmla="*/ 2147483647 w 28"/>
                <a:gd name="T7" fmla="*/ 2147483647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7 w 17"/>
                <a:gd name="T1" fmla="*/ 2147483647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0 w 17"/>
                <a:gd name="T9" fmla="*/ 0 h 107"/>
                <a:gd name="T10" fmla="*/ 0 w 17"/>
                <a:gd name="T11" fmla="*/ 2147483647 h 107"/>
                <a:gd name="T12" fmla="*/ 2147483647 w 17"/>
                <a:gd name="T13" fmla="*/ 2147483647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7 w 294"/>
                <a:gd name="T1" fmla="*/ 2147483647 h 568"/>
                <a:gd name="T2" fmla="*/ 2147483647 w 294"/>
                <a:gd name="T3" fmla="*/ 2147483647 h 568"/>
                <a:gd name="T4" fmla="*/ 2147483647 w 294"/>
                <a:gd name="T5" fmla="*/ 2147483647 h 568"/>
                <a:gd name="T6" fmla="*/ 2147483647 w 294"/>
                <a:gd name="T7" fmla="*/ 2147483647 h 568"/>
                <a:gd name="T8" fmla="*/ 2147483647 w 294"/>
                <a:gd name="T9" fmla="*/ 2147483647 h 568"/>
                <a:gd name="T10" fmla="*/ 2147483647 w 294"/>
                <a:gd name="T11" fmla="*/ 2147483647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2147483647 h 568"/>
                <a:gd name="T18" fmla="*/ 2147483647 w 294"/>
                <a:gd name="T19" fmla="*/ 2147483647 h 568"/>
                <a:gd name="T20" fmla="*/ 2147483647 w 294"/>
                <a:gd name="T21" fmla="*/ 2147483647 h 568"/>
                <a:gd name="T22" fmla="*/ 2147483647 w 294"/>
                <a:gd name="T23" fmla="*/ 2147483647 h 568"/>
                <a:gd name="T24" fmla="*/ 2147483647 w 294"/>
                <a:gd name="T25" fmla="*/ 2147483647 h 568"/>
                <a:gd name="T26" fmla="*/ 0 w 294"/>
                <a:gd name="T27" fmla="*/ 2147483647 h 568"/>
                <a:gd name="T28" fmla="*/ 2147483647 w 294"/>
                <a:gd name="T29" fmla="*/ 2147483647 h 568"/>
                <a:gd name="T30" fmla="*/ 2147483647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7 w 25"/>
                <a:gd name="T3" fmla="*/ 2147483647 h 53"/>
                <a:gd name="T4" fmla="*/ 2147483647 w 25"/>
                <a:gd name="T5" fmla="*/ 2147483647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7 w 29"/>
                <a:gd name="T3" fmla="*/ 2147483647 h 141"/>
                <a:gd name="T4" fmla="*/ 2147483647 w 29"/>
                <a:gd name="T5" fmla="*/ 2147483647 h 141"/>
                <a:gd name="T6" fmla="*/ 2147483647 w 29"/>
                <a:gd name="T7" fmla="*/ 2147483647 h 141"/>
                <a:gd name="T8" fmla="*/ 2147483647 w 29"/>
                <a:gd name="T9" fmla="*/ 2147483647 h 141"/>
                <a:gd name="T10" fmla="*/ 2147483647 w 29"/>
                <a:gd name="T11" fmla="*/ 2147483647 h 141"/>
                <a:gd name="T12" fmla="*/ 2147483647 w 29"/>
                <a:gd name="T13" fmla="*/ 2147483647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2147483647 h 48"/>
                <a:gd name="T8" fmla="*/ 0 w 8"/>
                <a:gd name="T9" fmla="*/ 0 h 48"/>
                <a:gd name="T10" fmla="*/ 0 w 8"/>
                <a:gd name="T11" fmla="*/ 2147483647 h 48"/>
                <a:gd name="T12" fmla="*/ 0 w 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7 w 44"/>
                <a:gd name="T1" fmla="*/ 2147483647 h 111"/>
                <a:gd name="T2" fmla="*/ 0 w 44"/>
                <a:gd name="T3" fmla="*/ 0 h 111"/>
                <a:gd name="T4" fmla="*/ 2147483647 w 44"/>
                <a:gd name="T5" fmla="*/ 2147483647 h 111"/>
                <a:gd name="T6" fmla="*/ 2147483647 w 44"/>
                <a:gd name="T7" fmla="*/ 2147483647 h 111"/>
                <a:gd name="T8" fmla="*/ 2147483647 w 44"/>
                <a:gd name="T9" fmla="*/ 2147483647 h 111"/>
                <a:gd name="T10" fmla="*/ 2147483647 w 44"/>
                <a:gd name="T11" fmla="*/ 2147483647 h 111"/>
                <a:gd name="T12" fmla="*/ 2147483647 w 44"/>
                <a:gd name="T13" fmla="*/ 2147483647 h 111"/>
                <a:gd name="T14" fmla="*/ 2147483647 w 44"/>
                <a:gd name="T15" fmla="*/ 2147483647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467916"/>
            <a:ext cx="6589712" cy="960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1600200"/>
            <a:ext cx="65913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1" y="4601767"/>
            <a:ext cx="766763" cy="2774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4601766"/>
            <a:ext cx="57165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590550"/>
            <a:ext cx="585788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CD52ADB0-53FD-4522-8D44-5FAE98203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60" r:id="rId1"/>
    <p:sldLayoutId id="2147486661" r:id="rId2"/>
    <p:sldLayoutId id="2147486662" r:id="rId3"/>
    <p:sldLayoutId id="2147486663" r:id="rId4"/>
    <p:sldLayoutId id="2147486664" r:id="rId5"/>
    <p:sldLayoutId id="2147486665" r:id="rId6"/>
    <p:sldLayoutId id="2147486666" r:id="rId7"/>
    <p:sldLayoutId id="2147486667" r:id="rId8"/>
    <p:sldLayoutId id="2147486668" r:id="rId9"/>
    <p:sldLayoutId id="2147486669" r:id="rId10"/>
    <p:sldLayoutId id="2147486670" r:id="rId11"/>
    <p:sldLayoutId id="2147486671" r:id="rId12"/>
    <p:sldLayoutId id="2147486672" r:id="rId13"/>
    <p:sldLayoutId id="2147486673" r:id="rId14"/>
    <p:sldLayoutId id="2147486674" r:id="rId15"/>
    <p:sldLayoutId id="2147486675" r:id="rId16"/>
    <p:sldLayoutId id="2147486676" r:id="rId17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Layout" Target="../slideLayouts/slideLayout4.xml"/><Relationship Id="rId7" Type="http://schemas.openxmlformats.org/officeDocument/2006/relationships/oleObject" Target="../embeddings/_____Microsoft_Excel_97-20032.xls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_____Microsoft_Excel_97-20031.xls"/><Relationship Id="rId10" Type="http://schemas.openxmlformats.org/officeDocument/2006/relationships/image" Target="../media/image6.wmf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9350" y="17860"/>
            <a:ext cx="7345363" cy="776288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структуры поступлений налоговых и неналоговых доходов в бюджет за </a:t>
            </a:r>
            <a:r>
              <a:rPr lang="ru-RU" altLang="ru-RU" sz="2000" b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 месяцев </a:t>
            </a:r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 и 2018 годов</a:t>
            </a:r>
            <a:endParaRPr lang="ru-RU" altLang="ru-RU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93775" y="2107406"/>
          <a:ext cx="375920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6" name="Диаграмма" r:id="rId5" imgW="4400595" imgH="2809897" progId="Excel.Chart.8">
                  <p:embed/>
                </p:oleObj>
              </mc:Choice>
              <mc:Fallback>
                <p:oleObj name="Диаграмма" r:id="rId5" imgW="4400595" imgH="2809897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107406"/>
                        <a:ext cx="375920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20"/>
          <p:cNvGraphicFramePr>
            <a:graphicFrameLocks noGrp="1" noChangeAspect="1"/>
          </p:cNvGraphicFramePr>
          <p:nvPr>
            <p:ph sz="half" idx="2"/>
          </p:nvPr>
        </p:nvGraphicFramePr>
        <p:xfrm>
          <a:off x="4521200" y="1989535"/>
          <a:ext cx="3790950" cy="2058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7" name="Диаграмма" r:id="rId7" imgW="9391569" imgH="6800841" progId="Excel.Chart.8">
                  <p:embed/>
                </p:oleObj>
              </mc:Choice>
              <mc:Fallback>
                <p:oleObj name="Диаграмма" r:id="rId7" imgW="9391569" imgH="6800841" progId="Excel.Chart.8">
                  <p:embed/>
                  <p:pic>
                    <p:nvPicPr>
                      <p:cNvPr id="0" name="Object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1989535"/>
                        <a:ext cx="3790950" cy="20585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Box 27"/>
          <p:cNvSpPr txBox="1">
            <a:spLocks noChangeArrowheads="1"/>
          </p:cNvSpPr>
          <p:nvPr/>
        </p:nvSpPr>
        <p:spPr bwMode="auto">
          <a:xfrm>
            <a:off x="2365376" y="1214438"/>
            <a:ext cx="1497251" cy="52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>
                <a:solidFill>
                  <a:srgbClr val="0A0AFF"/>
                </a:solidFill>
                <a:latin typeface="Times New Roman" pitchFamily="18" charset="0"/>
              </a:rPr>
              <a:t>2017 год</a:t>
            </a:r>
          </a:p>
        </p:txBody>
      </p:sp>
      <p:sp>
        <p:nvSpPr>
          <p:cNvPr id="21510" name="TextBox 27"/>
          <p:cNvSpPr txBox="1">
            <a:spLocks noChangeArrowheads="1"/>
          </p:cNvSpPr>
          <p:nvPr/>
        </p:nvSpPr>
        <p:spPr bwMode="auto">
          <a:xfrm>
            <a:off x="5454651" y="1221582"/>
            <a:ext cx="1497251" cy="52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>
                <a:solidFill>
                  <a:srgbClr val="0A0AFF"/>
                </a:solidFill>
                <a:latin typeface="Times New Roman" pitchFamily="18" charset="0"/>
              </a:rPr>
              <a:t>2018 год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5567363" y="3917933"/>
            <a:ext cx="1943100" cy="540544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112371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2" name="AutoShape 11"/>
          <p:cNvSpPr>
            <a:spLocks noChangeArrowheads="1"/>
          </p:cNvSpPr>
          <p:nvPr/>
        </p:nvSpPr>
        <p:spPr bwMode="auto">
          <a:xfrm>
            <a:off x="1824956" y="3940373"/>
            <a:ext cx="1943100" cy="527447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103315</a:t>
            </a:r>
          </a:p>
          <a:p>
            <a:pPr algn="ctr" defTabSz="911225" eaLnBrk="1" hangingPunct="1"/>
            <a:r>
              <a:rPr lang="ru-RU" altLang="ru-RU" b="1" dirty="0" err="1" smtClean="0">
                <a:solidFill>
                  <a:srgbClr val="A50021"/>
                </a:solidFill>
              </a:rPr>
              <a:t>тыс.руб</a:t>
            </a:r>
            <a:r>
              <a:rPr lang="ru-RU" altLang="ru-RU" b="1" dirty="0" smtClean="0">
                <a:solidFill>
                  <a:srgbClr val="A50021"/>
                </a:solidFill>
              </a:rPr>
              <a:t>.</a:t>
            </a:r>
            <a:endParaRPr lang="ru-RU" altLang="ru-RU" b="1" dirty="0">
              <a:solidFill>
                <a:srgbClr val="A50021"/>
              </a:solidFill>
            </a:endParaRPr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2246630" y="3007519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80540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1696437" y="2197083"/>
            <a:ext cx="1100385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Акцизы </a:t>
            </a:r>
            <a:r>
              <a:rPr lang="ru-RU" altLang="ru-RU" sz="1000" b="1" dirty="0" smtClean="0"/>
              <a:t>10204</a:t>
            </a:r>
            <a:endParaRPr lang="ru-RU" altLang="ru-RU" sz="1000" b="1" dirty="0"/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913476" y="1759298"/>
            <a:ext cx="1316037" cy="70788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Налоги на </a:t>
            </a:r>
          </a:p>
          <a:p>
            <a:pPr eaLnBrk="1" hangingPunct="1"/>
            <a:r>
              <a:rPr lang="ru-RU" altLang="ru-RU" sz="1000" b="1" dirty="0"/>
              <a:t>совокупный</a:t>
            </a:r>
          </a:p>
          <a:p>
            <a:pPr algn="ctr" eaLnBrk="1" hangingPunct="1"/>
            <a:r>
              <a:rPr lang="ru-RU" altLang="ru-RU" sz="1000" b="1" dirty="0"/>
              <a:t>доход</a:t>
            </a:r>
          </a:p>
          <a:p>
            <a:pPr algn="ctr" eaLnBrk="1" hangingPunct="1"/>
            <a:r>
              <a:rPr lang="ru-RU" altLang="ru-RU" sz="1000" b="1" dirty="0"/>
              <a:t> </a:t>
            </a:r>
            <a:r>
              <a:rPr lang="ru-RU" altLang="ru-RU" sz="1000" b="1" dirty="0" smtClean="0"/>
              <a:t>4946</a:t>
            </a:r>
            <a:endParaRPr lang="ru-RU" altLang="ru-RU" sz="1000" b="1" dirty="0"/>
          </a:p>
        </p:txBody>
      </p:sp>
      <p:sp>
        <p:nvSpPr>
          <p:cNvPr id="21516" name="Text Box 18"/>
          <p:cNvSpPr txBox="1">
            <a:spLocks noChangeArrowheads="1"/>
          </p:cNvSpPr>
          <p:nvPr/>
        </p:nvSpPr>
        <p:spPr bwMode="auto">
          <a:xfrm>
            <a:off x="155925" y="2186520"/>
            <a:ext cx="1290739" cy="55399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Доходы от</a:t>
            </a:r>
          </a:p>
          <a:p>
            <a:pPr algn="ctr" eaLnBrk="1" hangingPunct="1"/>
            <a:r>
              <a:rPr lang="ru-RU" altLang="ru-RU" sz="1000" b="1" dirty="0"/>
              <a:t> использования </a:t>
            </a:r>
          </a:p>
          <a:p>
            <a:pPr algn="ctr" eaLnBrk="1" hangingPunct="1"/>
            <a:r>
              <a:rPr lang="ru-RU" altLang="ru-RU" sz="1000" b="1" dirty="0"/>
              <a:t>имущества </a:t>
            </a:r>
            <a:r>
              <a:rPr lang="ru-RU" altLang="ru-RU" sz="1000" b="1" dirty="0" smtClean="0"/>
              <a:t>4112</a:t>
            </a:r>
            <a:endParaRPr lang="ru-RU" altLang="ru-RU" sz="1000" b="1" dirty="0"/>
          </a:p>
        </p:txBody>
      </p:sp>
      <p:sp>
        <p:nvSpPr>
          <p:cNvPr id="3089" name="Text Box 19"/>
          <p:cNvSpPr txBox="1">
            <a:spLocks noChangeArrowheads="1"/>
          </p:cNvSpPr>
          <p:nvPr/>
        </p:nvSpPr>
        <p:spPr bwMode="auto">
          <a:xfrm>
            <a:off x="222650" y="2709895"/>
            <a:ext cx="1157287" cy="55399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000" b="1" dirty="0" smtClean="0"/>
              <a:t>Прочие</a:t>
            </a:r>
          </a:p>
          <a:p>
            <a:pPr algn="ctr" eaLnBrk="1" hangingPunct="1">
              <a:defRPr/>
            </a:pPr>
            <a:r>
              <a:rPr lang="ru-RU" altLang="ru-RU" sz="1000" b="1" dirty="0" smtClean="0"/>
              <a:t>доходы </a:t>
            </a:r>
          </a:p>
          <a:p>
            <a:pPr algn="ctr" eaLnBrk="1" hangingPunct="1">
              <a:defRPr/>
            </a:pPr>
            <a:r>
              <a:rPr lang="ru-RU" altLang="ru-RU" sz="1000" b="1" dirty="0" smtClean="0"/>
              <a:t>3048</a:t>
            </a:r>
          </a:p>
        </p:txBody>
      </p:sp>
      <p:sp>
        <p:nvSpPr>
          <p:cNvPr id="21518" name="Text Box 21"/>
          <p:cNvSpPr txBox="1">
            <a:spLocks noChangeArrowheads="1"/>
          </p:cNvSpPr>
          <p:nvPr/>
        </p:nvSpPr>
        <p:spPr bwMode="auto">
          <a:xfrm>
            <a:off x="5223192" y="2965848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87753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9" name="Text Box 23"/>
          <p:cNvSpPr txBox="1">
            <a:spLocks noChangeArrowheads="1"/>
          </p:cNvSpPr>
          <p:nvPr/>
        </p:nvSpPr>
        <p:spPr bwMode="auto">
          <a:xfrm>
            <a:off x="4355975" y="2243250"/>
            <a:ext cx="1406525" cy="70788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Налоги на </a:t>
            </a:r>
          </a:p>
          <a:p>
            <a:pPr algn="ctr" eaLnBrk="1" hangingPunct="1"/>
            <a:r>
              <a:rPr lang="ru-RU" altLang="ru-RU" sz="1000" b="1" dirty="0"/>
              <a:t>совокупный</a:t>
            </a:r>
          </a:p>
          <a:p>
            <a:pPr algn="ctr" eaLnBrk="1" hangingPunct="1"/>
            <a:r>
              <a:rPr lang="ru-RU" altLang="ru-RU" sz="1000" b="1" dirty="0"/>
              <a:t>доход</a:t>
            </a:r>
          </a:p>
          <a:p>
            <a:pPr algn="ctr" eaLnBrk="1" hangingPunct="1"/>
            <a:r>
              <a:rPr lang="ru-RU" altLang="ru-RU" sz="1000" b="1" dirty="0"/>
              <a:t> </a:t>
            </a:r>
            <a:r>
              <a:rPr lang="ru-RU" altLang="ru-RU" sz="1000" b="1" dirty="0" smtClean="0"/>
              <a:t>5206</a:t>
            </a:r>
            <a:endParaRPr lang="ru-RU" altLang="ru-RU" sz="1000" b="1" dirty="0"/>
          </a:p>
        </p:txBody>
      </p:sp>
      <p:sp>
        <p:nvSpPr>
          <p:cNvPr id="21520" name="Text Box 27"/>
          <p:cNvSpPr txBox="1">
            <a:spLocks noChangeArrowheads="1"/>
          </p:cNvSpPr>
          <p:nvPr/>
        </p:nvSpPr>
        <p:spPr bwMode="auto">
          <a:xfrm>
            <a:off x="5267276" y="1827751"/>
            <a:ext cx="1290739" cy="55399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Доходы от</a:t>
            </a:r>
          </a:p>
          <a:p>
            <a:pPr algn="ctr" eaLnBrk="1" hangingPunct="1"/>
            <a:r>
              <a:rPr lang="ru-RU" altLang="ru-RU" sz="1000" b="1" dirty="0"/>
              <a:t> использования </a:t>
            </a:r>
          </a:p>
          <a:p>
            <a:pPr algn="ctr" eaLnBrk="1" hangingPunct="1"/>
            <a:r>
              <a:rPr lang="ru-RU" altLang="ru-RU" sz="1000" b="1" dirty="0"/>
              <a:t>имущества </a:t>
            </a:r>
            <a:r>
              <a:rPr lang="ru-RU" altLang="ru-RU" sz="1000" b="1" dirty="0" smtClean="0"/>
              <a:t>4933</a:t>
            </a:r>
            <a:endParaRPr lang="ru-RU" altLang="ru-RU" sz="1000" b="1" dirty="0"/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182724" y="2076082"/>
            <a:ext cx="1058303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000" b="1" dirty="0" smtClean="0"/>
              <a:t>Прочие </a:t>
            </a:r>
          </a:p>
          <a:p>
            <a:pPr algn="ctr" eaLnBrk="1" hangingPunct="1">
              <a:defRPr/>
            </a:pPr>
            <a:r>
              <a:rPr lang="ru-RU" altLang="ru-RU" sz="1000" b="1" dirty="0" smtClean="0"/>
              <a:t>доходы 3262</a:t>
            </a:r>
          </a:p>
        </p:txBody>
      </p:sp>
      <p:sp>
        <p:nvSpPr>
          <p:cNvPr id="21522" name="Text Box 29"/>
          <p:cNvSpPr txBox="1">
            <a:spLocks noChangeArrowheads="1"/>
          </p:cNvSpPr>
          <p:nvPr/>
        </p:nvSpPr>
        <p:spPr bwMode="auto">
          <a:xfrm>
            <a:off x="5981009" y="2331018"/>
            <a:ext cx="1468438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Акцизы </a:t>
            </a:r>
            <a:r>
              <a:rPr lang="ru-RU" altLang="ru-RU" sz="1000" b="1" dirty="0" smtClean="0"/>
              <a:t>10889</a:t>
            </a:r>
            <a:endParaRPr lang="ru-RU" altLang="ru-RU" sz="1000" b="1" dirty="0"/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7413626" y="2462406"/>
            <a:ext cx="1360281" cy="48458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rmAutofit fontScale="92500" lnSpcReduction="10000"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Доходы от</a:t>
            </a:r>
          </a:p>
          <a:p>
            <a:pPr algn="ctr" eaLnBrk="1" hangingPunct="1"/>
            <a:r>
              <a:rPr lang="ru-RU" altLang="ru-RU" sz="1000" b="1" dirty="0"/>
              <a:t> продажи  </a:t>
            </a:r>
          </a:p>
          <a:p>
            <a:pPr algn="ctr" eaLnBrk="1" hangingPunct="1"/>
            <a:r>
              <a:rPr lang="ru-RU" altLang="ru-RU" sz="1000" b="1" dirty="0" smtClean="0"/>
              <a:t>Активов 328</a:t>
            </a:r>
            <a:endParaRPr lang="ru-RU" altLang="ru-RU" sz="1000" b="1" dirty="0"/>
          </a:p>
        </p:txBody>
      </p:sp>
      <p:sp>
        <p:nvSpPr>
          <p:cNvPr id="21524" name="Text Box 18"/>
          <p:cNvSpPr txBox="1">
            <a:spLocks noChangeArrowheads="1"/>
          </p:cNvSpPr>
          <p:nvPr/>
        </p:nvSpPr>
        <p:spPr bwMode="auto">
          <a:xfrm>
            <a:off x="2555776" y="1977075"/>
            <a:ext cx="953759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Доходы от</a:t>
            </a:r>
          </a:p>
          <a:p>
            <a:pPr algn="ctr" eaLnBrk="1" hangingPunct="1"/>
            <a:r>
              <a:rPr lang="ru-RU" altLang="ru-RU" sz="1000" b="1" dirty="0"/>
              <a:t> продажи  </a:t>
            </a:r>
          </a:p>
          <a:p>
            <a:pPr algn="ctr" eaLnBrk="1" hangingPunct="1"/>
            <a:r>
              <a:rPr lang="ru-RU" altLang="ru-RU" sz="1000" b="1" dirty="0"/>
              <a:t>активов </a:t>
            </a:r>
            <a:r>
              <a:rPr lang="ru-RU" altLang="ru-RU" sz="1000" b="1" dirty="0" smtClean="0"/>
              <a:t>465</a:t>
            </a:r>
            <a:endParaRPr lang="ru-RU" altLang="ru-RU" sz="1000" b="1" dirty="0"/>
          </a:p>
        </p:txBody>
      </p:sp>
      <p:pic>
        <p:nvPicPr>
          <p:cNvPr id="21526" name="Picture 3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5" y="1001250"/>
            <a:ext cx="1335088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21697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813" y="23339"/>
            <a:ext cx="6119812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Собственные доходы бюджета МО «</a:t>
            </a:r>
            <a:r>
              <a:rPr lang="ru-RU" altLang="ru-RU" sz="1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Кезский</a:t>
            </a: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район» </a:t>
            </a:r>
            <a:endParaRPr lang="ru-RU" alt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9 месяцев </a:t>
            </a:r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2018 года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AutoShape 29"/>
          <p:cNvSpPr>
            <a:spLocks noChangeArrowheads="1"/>
          </p:cNvSpPr>
          <p:nvPr/>
        </p:nvSpPr>
        <p:spPr bwMode="auto">
          <a:xfrm>
            <a:off x="4248151" y="2305050"/>
            <a:ext cx="3276599" cy="695325"/>
          </a:xfrm>
          <a:prstGeom prst="flowChartAlternateProcess">
            <a:avLst/>
          </a:prstGeom>
          <a:gradFill rotWithShape="1">
            <a:gsLst>
              <a:gs pos="0">
                <a:srgbClr val="2F7676"/>
              </a:gs>
              <a:gs pos="5000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dirty="0">
                <a:solidFill>
                  <a:srgbClr val="000000"/>
                </a:solidFill>
              </a:rPr>
              <a:t>Доходы от использования</a:t>
            </a:r>
          </a:p>
          <a:p>
            <a:r>
              <a:rPr lang="ru-RU" altLang="ru-RU" dirty="0">
                <a:solidFill>
                  <a:srgbClr val="000000"/>
                </a:solidFill>
              </a:rPr>
              <a:t>имущества </a:t>
            </a:r>
            <a:r>
              <a:rPr lang="ru-RU" altLang="ru-RU" b="1" dirty="0" smtClean="0">
                <a:solidFill>
                  <a:srgbClr val="000000"/>
                </a:solidFill>
              </a:rPr>
              <a:t>4933</a:t>
            </a:r>
            <a:r>
              <a:rPr lang="ru-RU" altLang="ru-RU" b="1" u="sng" dirty="0" smtClean="0">
                <a:solidFill>
                  <a:srgbClr val="000000"/>
                </a:solidFill>
              </a:rPr>
              <a:t> </a:t>
            </a:r>
            <a:r>
              <a:rPr lang="ru-RU" altLang="ru-RU" b="1" u="sng" dirty="0">
                <a:solidFill>
                  <a:srgbClr val="000000"/>
                </a:solidFill>
              </a:rPr>
              <a:t>тыс. </a:t>
            </a:r>
            <a:r>
              <a:rPr lang="ru-RU" altLang="ru-RU" b="1" u="sng" dirty="0" err="1">
                <a:solidFill>
                  <a:srgbClr val="000000"/>
                </a:solidFill>
              </a:rPr>
              <a:t>руб</a:t>
            </a: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22532" name="AutoShape 30"/>
          <p:cNvSpPr>
            <a:spLocks noChangeArrowheads="1"/>
          </p:cNvSpPr>
          <p:nvPr/>
        </p:nvSpPr>
        <p:spPr bwMode="auto">
          <a:xfrm>
            <a:off x="4211638" y="1733550"/>
            <a:ext cx="3313112" cy="504825"/>
          </a:xfrm>
          <a:prstGeom prst="flowChartAlternateProcess">
            <a:avLst/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dirty="0">
                <a:solidFill>
                  <a:srgbClr val="000000"/>
                </a:solidFill>
              </a:rPr>
              <a:t>Прочие налоговые доходы</a:t>
            </a:r>
          </a:p>
          <a:p>
            <a:r>
              <a:rPr lang="ru-RU" altLang="ru-RU" b="1" u="sng" dirty="0" smtClean="0">
                <a:solidFill>
                  <a:srgbClr val="000000"/>
                </a:solidFill>
              </a:rPr>
              <a:t>11724 тыс</a:t>
            </a:r>
            <a:r>
              <a:rPr lang="ru-RU" altLang="ru-RU" b="1" u="sng" dirty="0">
                <a:solidFill>
                  <a:srgbClr val="000000"/>
                </a:solidFill>
              </a:rPr>
              <a:t>. руб.</a:t>
            </a:r>
          </a:p>
        </p:txBody>
      </p:sp>
      <p:sp>
        <p:nvSpPr>
          <p:cNvPr id="22533" name="AutoShape 31"/>
          <p:cNvSpPr>
            <a:spLocks noChangeArrowheads="1"/>
          </p:cNvSpPr>
          <p:nvPr/>
        </p:nvSpPr>
        <p:spPr bwMode="auto">
          <a:xfrm>
            <a:off x="4201211" y="1180772"/>
            <a:ext cx="3313112" cy="504825"/>
          </a:xfrm>
          <a:prstGeom prst="flowChartAlternateProcess">
            <a:avLst/>
          </a:prstGeom>
          <a:gradFill rotWithShape="1">
            <a:gsLst>
              <a:gs pos="0">
                <a:srgbClr val="474776"/>
              </a:gs>
              <a:gs pos="50000">
                <a:srgbClr val="9999FF"/>
              </a:gs>
              <a:gs pos="100000">
                <a:srgbClr val="474776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dirty="0">
                <a:solidFill>
                  <a:srgbClr val="000000"/>
                </a:solidFill>
              </a:rPr>
              <a:t>Налоги на совокупный доход</a:t>
            </a:r>
          </a:p>
          <a:p>
            <a:r>
              <a:rPr lang="ru-RU" altLang="ru-RU" b="1" u="sng" dirty="0" smtClean="0">
                <a:solidFill>
                  <a:srgbClr val="000000"/>
                </a:solidFill>
              </a:rPr>
              <a:t>5206 тыс</a:t>
            </a:r>
            <a:r>
              <a:rPr lang="ru-RU" altLang="ru-RU" b="1" u="sng" dirty="0">
                <a:solidFill>
                  <a:srgbClr val="000000"/>
                </a:solidFill>
              </a:rPr>
              <a:t>. руб.</a:t>
            </a:r>
          </a:p>
        </p:txBody>
      </p:sp>
      <p:sp>
        <p:nvSpPr>
          <p:cNvPr id="22534" name="AutoShape 32"/>
          <p:cNvSpPr>
            <a:spLocks noChangeArrowheads="1"/>
          </p:cNvSpPr>
          <p:nvPr/>
        </p:nvSpPr>
        <p:spPr bwMode="auto">
          <a:xfrm>
            <a:off x="4211638" y="608114"/>
            <a:ext cx="3313112" cy="572658"/>
          </a:xfrm>
          <a:prstGeom prst="flowChartAlternateProcess">
            <a:avLst/>
          </a:prstGeom>
          <a:gradFill rotWithShape="1">
            <a:gsLst>
              <a:gs pos="0">
                <a:srgbClr val="76393B"/>
              </a:gs>
              <a:gs pos="50000">
                <a:srgbClr val="FF7C80"/>
              </a:gs>
              <a:gs pos="100000">
                <a:srgbClr val="76393B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600" dirty="0">
                <a:solidFill>
                  <a:srgbClr val="000000"/>
                </a:solidFill>
              </a:rPr>
              <a:t>Налог на доходы физических лиц</a:t>
            </a:r>
          </a:p>
          <a:p>
            <a:r>
              <a:rPr lang="ru-RU" altLang="ru-RU" b="1" dirty="0" smtClean="0">
                <a:solidFill>
                  <a:srgbClr val="000000"/>
                </a:solidFill>
              </a:rPr>
              <a:t>87753 </a:t>
            </a:r>
            <a:r>
              <a:rPr lang="ru-RU" altLang="ru-RU" b="1" u="sng" dirty="0" smtClean="0">
                <a:solidFill>
                  <a:srgbClr val="000000"/>
                </a:solidFill>
              </a:rPr>
              <a:t>тыс</a:t>
            </a:r>
            <a:r>
              <a:rPr lang="ru-RU" altLang="ru-RU" b="1" u="sng" dirty="0">
                <a:solidFill>
                  <a:srgbClr val="000000"/>
                </a:solidFill>
              </a:rPr>
              <a:t>. руб.</a:t>
            </a:r>
          </a:p>
        </p:txBody>
      </p:sp>
      <p:sp>
        <p:nvSpPr>
          <p:cNvPr id="22535" name="AutoShape 33"/>
          <p:cNvSpPr>
            <a:spLocks noChangeArrowheads="1"/>
          </p:cNvSpPr>
          <p:nvPr/>
        </p:nvSpPr>
        <p:spPr bwMode="auto">
          <a:xfrm>
            <a:off x="4284664" y="3036093"/>
            <a:ext cx="3240086" cy="535927"/>
          </a:xfrm>
          <a:prstGeom prst="flowChartAlternateProcess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dirty="0">
                <a:solidFill>
                  <a:srgbClr val="000000"/>
                </a:solidFill>
              </a:rPr>
              <a:t>Прочие неналоговые доходы</a:t>
            </a:r>
          </a:p>
          <a:p>
            <a:r>
              <a:rPr lang="ru-RU" altLang="ru-RU" b="1" u="sng" dirty="0" smtClean="0">
                <a:solidFill>
                  <a:srgbClr val="000000"/>
                </a:solidFill>
              </a:rPr>
              <a:t>2116 тыс</a:t>
            </a:r>
            <a:r>
              <a:rPr lang="ru-RU" altLang="ru-RU" b="1" u="sng" dirty="0">
                <a:solidFill>
                  <a:srgbClr val="000000"/>
                </a:solidFill>
              </a:rPr>
              <a:t>. руб.</a:t>
            </a:r>
          </a:p>
        </p:txBody>
      </p:sp>
      <p:sp>
        <p:nvSpPr>
          <p:cNvPr id="22536" name="AutoShape 34"/>
          <p:cNvSpPr>
            <a:spLocks noChangeArrowheads="1"/>
          </p:cNvSpPr>
          <p:nvPr/>
        </p:nvSpPr>
        <p:spPr bwMode="auto">
          <a:xfrm>
            <a:off x="4289124" y="3572020"/>
            <a:ext cx="3289424" cy="567188"/>
          </a:xfrm>
          <a:prstGeom prst="flowChartAlternateProcess">
            <a:avLst/>
          </a:prstGeom>
          <a:gradFill rotWithShape="1">
            <a:gsLst>
              <a:gs pos="0">
                <a:srgbClr val="185E18"/>
              </a:gs>
              <a:gs pos="50000">
                <a:srgbClr val="33CC33"/>
              </a:gs>
              <a:gs pos="100000">
                <a:srgbClr val="185E18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600" dirty="0">
                <a:solidFill>
                  <a:srgbClr val="000000"/>
                </a:solidFill>
              </a:rPr>
              <a:t>Плата за негативное воздействие</a:t>
            </a:r>
          </a:p>
          <a:p>
            <a:r>
              <a:rPr lang="ru-RU" altLang="ru-RU" b="1" u="sng" dirty="0" smtClean="0">
                <a:solidFill>
                  <a:srgbClr val="000000"/>
                </a:solidFill>
              </a:rPr>
              <a:t>311 тыс</a:t>
            </a:r>
            <a:r>
              <a:rPr lang="ru-RU" altLang="ru-RU" b="1" u="sng" dirty="0">
                <a:solidFill>
                  <a:srgbClr val="000000"/>
                </a:solidFill>
              </a:rPr>
              <a:t>. руб.</a:t>
            </a:r>
          </a:p>
        </p:txBody>
      </p:sp>
      <p:sp>
        <p:nvSpPr>
          <p:cNvPr id="22537" name="AutoShape 35"/>
          <p:cNvSpPr>
            <a:spLocks noChangeArrowheads="1"/>
          </p:cNvSpPr>
          <p:nvPr/>
        </p:nvSpPr>
        <p:spPr bwMode="auto">
          <a:xfrm>
            <a:off x="4313238" y="4210050"/>
            <a:ext cx="2963862" cy="504825"/>
          </a:xfrm>
          <a:prstGeom prst="flowChartAlternateProcess">
            <a:avLst/>
          </a:prstGeom>
          <a:gradFill rotWithShape="1">
            <a:gsLst>
              <a:gs pos="0">
                <a:srgbClr val="5E5E76"/>
              </a:gs>
              <a:gs pos="50000">
                <a:srgbClr val="CCCCFF"/>
              </a:gs>
              <a:gs pos="100000">
                <a:srgbClr val="5E5E76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dirty="0">
                <a:solidFill>
                  <a:srgbClr val="000000"/>
                </a:solidFill>
              </a:rPr>
              <a:t>Доходы от продажи</a:t>
            </a:r>
          </a:p>
          <a:p>
            <a:r>
              <a:rPr lang="ru-RU" altLang="ru-RU" b="1" u="sng" dirty="0" smtClean="0">
                <a:solidFill>
                  <a:srgbClr val="000000"/>
                </a:solidFill>
              </a:rPr>
              <a:t>328 тыс</a:t>
            </a:r>
            <a:r>
              <a:rPr lang="ru-RU" altLang="ru-RU" b="1" u="sng" dirty="0">
                <a:solidFill>
                  <a:srgbClr val="000000"/>
                </a:solidFill>
              </a:rPr>
              <a:t>. руб.</a:t>
            </a:r>
          </a:p>
        </p:txBody>
      </p:sp>
      <p:sp>
        <p:nvSpPr>
          <p:cNvPr id="13" name="AutoShape 36"/>
          <p:cNvSpPr>
            <a:spLocks noChangeArrowheads="1"/>
          </p:cNvSpPr>
          <p:nvPr/>
        </p:nvSpPr>
        <p:spPr bwMode="auto">
          <a:xfrm>
            <a:off x="1454151" y="795338"/>
            <a:ext cx="1160463" cy="1190625"/>
          </a:xfrm>
          <a:prstGeom prst="flowChartProcess">
            <a:avLst/>
          </a:prstGeom>
          <a:gradFill rotWithShape="1">
            <a:gsLst>
              <a:gs pos="0">
                <a:srgbClr val="FF7C80">
                  <a:gamma/>
                  <a:shade val="46275"/>
                  <a:invGamma/>
                </a:srgbClr>
              </a:gs>
              <a:gs pos="50000">
                <a:srgbClr val="FF7C80"/>
              </a:gs>
              <a:gs pos="100000">
                <a:srgbClr val="FF7C80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78,1%</a:t>
            </a: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" name="AutoShape 40"/>
          <p:cNvSpPr>
            <a:spLocks noChangeArrowheads="1"/>
          </p:cNvSpPr>
          <p:nvPr/>
        </p:nvSpPr>
        <p:spPr bwMode="auto">
          <a:xfrm>
            <a:off x="1479551" y="3494485"/>
            <a:ext cx="1135063" cy="201215"/>
          </a:xfrm>
          <a:prstGeom prst="flowChartProcess">
            <a:avLst/>
          </a:pr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0,3%</a:t>
            </a:r>
          </a:p>
        </p:txBody>
      </p:sp>
      <p:sp>
        <p:nvSpPr>
          <p:cNvPr id="15" name="AutoShape 41"/>
          <p:cNvSpPr>
            <a:spLocks noChangeArrowheads="1"/>
          </p:cNvSpPr>
          <p:nvPr/>
        </p:nvSpPr>
        <p:spPr bwMode="auto">
          <a:xfrm>
            <a:off x="1479551" y="3695700"/>
            <a:ext cx="1135063" cy="300038"/>
          </a:xfrm>
          <a:prstGeom prst="flowChartProcess">
            <a:avLst/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" name="AutoShape 43"/>
          <p:cNvSpPr>
            <a:spLocks noChangeArrowheads="1"/>
          </p:cNvSpPr>
          <p:nvPr/>
        </p:nvSpPr>
        <p:spPr bwMode="auto">
          <a:xfrm>
            <a:off x="1392238" y="3290888"/>
            <a:ext cx="736600" cy="203597"/>
          </a:xfrm>
          <a:prstGeom prst="flowChart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2%</a:t>
            </a:r>
          </a:p>
        </p:txBody>
      </p:sp>
      <p:sp>
        <p:nvSpPr>
          <p:cNvPr id="17" name="AutoShape 44"/>
          <p:cNvSpPr>
            <a:spLocks noChangeArrowheads="1"/>
          </p:cNvSpPr>
          <p:nvPr/>
        </p:nvSpPr>
        <p:spPr bwMode="auto">
          <a:xfrm rot="205894">
            <a:off x="1400176" y="2867026"/>
            <a:ext cx="373063" cy="175022"/>
          </a:xfrm>
          <a:prstGeom prst="flowChart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9,9%</a:t>
            </a:r>
          </a:p>
        </p:txBody>
      </p:sp>
      <p:sp>
        <p:nvSpPr>
          <p:cNvPr id="18" name="AutoShape 45"/>
          <p:cNvSpPr>
            <a:spLocks noChangeArrowheads="1"/>
          </p:cNvSpPr>
          <p:nvPr/>
        </p:nvSpPr>
        <p:spPr bwMode="auto">
          <a:xfrm>
            <a:off x="1454150" y="3667125"/>
            <a:ext cx="736600" cy="209550"/>
          </a:xfrm>
          <a:prstGeom prst="flowChart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0,3 %</a:t>
            </a:r>
          </a:p>
        </p:txBody>
      </p:sp>
      <p:sp>
        <p:nvSpPr>
          <p:cNvPr id="22544" name="AutoShape 48"/>
          <p:cNvSpPr>
            <a:spLocks noChangeArrowheads="1"/>
          </p:cNvSpPr>
          <p:nvPr/>
        </p:nvSpPr>
        <p:spPr bwMode="auto">
          <a:xfrm rot="4332448">
            <a:off x="3040001" y="320747"/>
            <a:ext cx="560784" cy="1463675"/>
          </a:xfrm>
          <a:prstGeom prst="upArrow">
            <a:avLst>
              <a:gd name="adj1" fmla="val 24296"/>
              <a:gd name="adj2" fmla="val 75266"/>
            </a:avLst>
          </a:prstGeom>
          <a:solidFill>
            <a:srgbClr val="FF7C80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45" name="AutoShape 49"/>
          <p:cNvSpPr>
            <a:spLocks noChangeArrowheads="1"/>
          </p:cNvSpPr>
          <p:nvPr/>
        </p:nvSpPr>
        <p:spPr bwMode="auto">
          <a:xfrm rot="3466931">
            <a:off x="3304271" y="871833"/>
            <a:ext cx="257175" cy="1862137"/>
          </a:xfrm>
          <a:prstGeom prst="upArrow">
            <a:avLst>
              <a:gd name="adj1" fmla="val 24296"/>
              <a:gd name="adj2" fmla="val 115600"/>
            </a:avLst>
          </a:prstGeom>
          <a:solidFill>
            <a:srgbClr val="9999FF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46" name="AutoShape 50"/>
          <p:cNvSpPr>
            <a:spLocks noChangeArrowheads="1"/>
          </p:cNvSpPr>
          <p:nvPr/>
        </p:nvSpPr>
        <p:spPr bwMode="auto">
          <a:xfrm rot="3398951">
            <a:off x="3285531" y="1594843"/>
            <a:ext cx="248840" cy="1685925"/>
          </a:xfrm>
          <a:prstGeom prst="upArrow">
            <a:avLst>
              <a:gd name="adj1" fmla="val 24296"/>
              <a:gd name="adj2" fmla="val 105038"/>
            </a:avLst>
          </a:prstGeom>
          <a:solidFill>
            <a:srgbClr val="FFCC66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47" name="AutoShape 51"/>
          <p:cNvSpPr>
            <a:spLocks noChangeArrowheads="1"/>
          </p:cNvSpPr>
          <p:nvPr/>
        </p:nvSpPr>
        <p:spPr bwMode="auto">
          <a:xfrm rot="4228346">
            <a:off x="3212704" y="2183210"/>
            <a:ext cx="211931" cy="1350962"/>
          </a:xfrm>
          <a:prstGeom prst="upArrow">
            <a:avLst>
              <a:gd name="adj1" fmla="val 24296"/>
              <a:gd name="adj2" fmla="val 85945"/>
            </a:avLst>
          </a:prstGeom>
          <a:solidFill>
            <a:srgbClr val="33CCCC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48" name="AutoShape 52"/>
          <p:cNvSpPr>
            <a:spLocks noChangeArrowheads="1"/>
          </p:cNvSpPr>
          <p:nvPr/>
        </p:nvSpPr>
        <p:spPr bwMode="auto">
          <a:xfrm rot="5340000">
            <a:off x="3207743" y="3124796"/>
            <a:ext cx="163116" cy="1076325"/>
          </a:xfrm>
          <a:prstGeom prst="upArrow">
            <a:avLst>
              <a:gd name="adj1" fmla="val 24296"/>
              <a:gd name="adj2" fmla="val 78060"/>
            </a:avLst>
          </a:prstGeom>
          <a:solidFill>
            <a:srgbClr val="008000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49" name="AutoShape 53"/>
          <p:cNvSpPr>
            <a:spLocks noChangeArrowheads="1"/>
          </p:cNvSpPr>
          <p:nvPr/>
        </p:nvSpPr>
        <p:spPr bwMode="auto">
          <a:xfrm rot="6889200">
            <a:off x="3295452" y="3389908"/>
            <a:ext cx="317897" cy="1498600"/>
          </a:xfrm>
          <a:prstGeom prst="upArrow">
            <a:avLst>
              <a:gd name="adj1" fmla="val 24296"/>
              <a:gd name="adj2" fmla="val 69680"/>
            </a:avLst>
          </a:prstGeom>
          <a:solidFill>
            <a:srgbClr val="CCCCFF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50" name="AutoShape 54"/>
          <p:cNvSpPr>
            <a:spLocks noChangeArrowheads="1"/>
          </p:cNvSpPr>
          <p:nvPr/>
        </p:nvSpPr>
        <p:spPr bwMode="auto">
          <a:xfrm rot="5042325">
            <a:off x="3129956" y="2559646"/>
            <a:ext cx="267891" cy="1444625"/>
          </a:xfrm>
          <a:prstGeom prst="upArrow">
            <a:avLst>
              <a:gd name="adj1" fmla="val 24296"/>
              <a:gd name="adj2" fmla="val 65891"/>
            </a:avLst>
          </a:prstGeom>
          <a:solidFill>
            <a:srgbClr val="FFFF00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51" name="AutoShape 55"/>
          <p:cNvSpPr>
            <a:spLocks/>
          </p:cNvSpPr>
          <p:nvPr/>
        </p:nvSpPr>
        <p:spPr bwMode="auto">
          <a:xfrm>
            <a:off x="7378700" y="561975"/>
            <a:ext cx="533400" cy="4152900"/>
          </a:xfrm>
          <a:prstGeom prst="rightBrace">
            <a:avLst>
              <a:gd name="adj1" fmla="val 86508"/>
              <a:gd name="adj2" fmla="val 50000"/>
            </a:avLst>
          </a:prstGeom>
          <a:noFill/>
          <a:ln w="508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7" name="AutoShape 38"/>
          <p:cNvSpPr>
            <a:spLocks noChangeArrowheads="1"/>
          </p:cNvSpPr>
          <p:nvPr/>
        </p:nvSpPr>
        <p:spPr bwMode="auto">
          <a:xfrm>
            <a:off x="1466851" y="2590800"/>
            <a:ext cx="1135063" cy="363141"/>
          </a:xfrm>
          <a:prstGeom prst="flowChartProcess">
            <a:avLst/>
          </a:prstGeom>
          <a:gradFill rotWithShape="1">
            <a:gsLst>
              <a:gs pos="0">
                <a:srgbClr val="FFCC66">
                  <a:gamma/>
                  <a:shade val="46275"/>
                  <a:invGamma/>
                </a:srgbClr>
              </a:gs>
              <a:gs pos="50000">
                <a:srgbClr val="FFCC66"/>
              </a:gs>
              <a:gs pos="100000">
                <a:srgbClr val="FFCC66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10,4%</a:t>
            </a: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" name="AutoShape 39"/>
          <p:cNvSpPr>
            <a:spLocks noChangeArrowheads="1"/>
          </p:cNvSpPr>
          <p:nvPr/>
        </p:nvSpPr>
        <p:spPr bwMode="auto">
          <a:xfrm>
            <a:off x="1479551" y="2942035"/>
            <a:ext cx="1135063" cy="266700"/>
          </a:xfrm>
          <a:prstGeom prst="flowChartProcess">
            <a:avLst/>
          </a:prstGeom>
          <a:gradFill rotWithShape="1">
            <a:gsLst>
              <a:gs pos="0">
                <a:srgbClr val="66FFFF">
                  <a:gamma/>
                  <a:shade val="46275"/>
                  <a:invGamma/>
                </a:srgbClr>
              </a:gs>
              <a:gs pos="50000">
                <a:srgbClr val="66FFFF"/>
              </a:gs>
              <a:gs pos="100000">
                <a:srgbClr val="66FF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4,4%</a:t>
            </a: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9" name="AutoShape 44"/>
          <p:cNvSpPr>
            <a:spLocks noChangeArrowheads="1"/>
          </p:cNvSpPr>
          <p:nvPr/>
        </p:nvSpPr>
        <p:spPr bwMode="auto">
          <a:xfrm rot="205894">
            <a:off x="1571626" y="2767013"/>
            <a:ext cx="296863" cy="175022"/>
          </a:xfrm>
          <a:prstGeom prst="flowChart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AutoShape 37"/>
          <p:cNvSpPr>
            <a:spLocks noChangeArrowheads="1"/>
          </p:cNvSpPr>
          <p:nvPr/>
        </p:nvSpPr>
        <p:spPr bwMode="auto">
          <a:xfrm>
            <a:off x="1479551" y="1985962"/>
            <a:ext cx="1135063" cy="604838"/>
          </a:xfrm>
          <a:prstGeom prst="flowChartProcess">
            <a:avLst/>
          </a:prstGeom>
          <a:gradFill rotWithShape="1">
            <a:gsLst>
              <a:gs pos="0">
                <a:srgbClr val="9999FF">
                  <a:gamma/>
                  <a:shade val="46275"/>
                  <a:invGamma/>
                </a:srgbClr>
              </a:gs>
              <a:gs pos="50000">
                <a:srgbClr val="9999FF"/>
              </a:gs>
              <a:gs pos="100000">
                <a:srgbClr val="9999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4,6 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%</a:t>
            </a:r>
          </a:p>
        </p:txBody>
      </p:sp>
      <p:sp>
        <p:nvSpPr>
          <p:cNvPr id="22556" name="AutoShape 42"/>
          <p:cNvSpPr>
            <a:spLocks noChangeArrowheads="1"/>
          </p:cNvSpPr>
          <p:nvPr/>
        </p:nvSpPr>
        <p:spPr bwMode="auto">
          <a:xfrm>
            <a:off x="1479551" y="3228975"/>
            <a:ext cx="1135063" cy="265510"/>
          </a:xfrm>
          <a:prstGeom prst="flowChartProcess">
            <a:avLst/>
          </a:prstGeo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>
                <a:solidFill>
                  <a:srgbClr val="000000"/>
                </a:solidFill>
              </a:rPr>
              <a:t>  </a:t>
            </a:r>
            <a:r>
              <a:rPr lang="ru-RU" altLang="ru-RU" b="1">
                <a:solidFill>
                  <a:srgbClr val="000000"/>
                </a:solidFill>
              </a:rPr>
              <a:t>1,9%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023225" y="2284810"/>
            <a:ext cx="1052513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Всего </a:t>
            </a:r>
          </a:p>
          <a:p>
            <a:pPr>
              <a:defRPr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112371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41892078"/>
              </p:ext>
            </p:extLst>
          </p:nvPr>
        </p:nvGraphicFramePr>
        <p:xfrm>
          <a:off x="41275" y="-357188"/>
          <a:ext cx="9755188" cy="5487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8047038" y="94536"/>
            <a:ext cx="10406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1400">
                <a:solidFill>
                  <a:srgbClr val="000000"/>
                </a:solidFill>
              </a:rPr>
              <a:t>в тыс.руб</a:t>
            </a:r>
            <a:r>
              <a:rPr lang="ru-RU" altLang="ru-RU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17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 bwMode="auto">
        <a:solidFill>
          <a:srgbClr val="FFC000"/>
        </a:solidFill>
        <a:ln>
          <a:noFill/>
        </a:ln>
      </a:spPr>
      <a:bodyPr>
        <a:spAutoFit/>
      </a:bodyPr>
      <a:lstStyle>
        <a:defPPr algn="ctr" eaLnBrk="1" hangingPunct="1">
          <a:defRPr sz="1200" b="1" dirty="0" smtClean="0">
            <a:solidFill>
              <a:schemeClr val="accent1">
                <a:lumMod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14948</TotalTime>
  <Words>203</Words>
  <Application>Microsoft Office PowerPoint</Application>
  <PresentationFormat>Экран (16:9)</PresentationFormat>
  <Paragraphs>75</Paragraphs>
  <Slides>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Легкий дым</vt:lpstr>
      <vt:lpstr>Диаграмма</vt:lpstr>
      <vt:lpstr> Анализ структуры поступлений налоговых и неналоговых доходов в бюджет за 9 месяцев 2017 и 2018 годов</vt:lpstr>
      <vt:lpstr>Презентация PowerPoint</vt:lpstr>
      <vt:lpstr>Презентация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 о к л а д</dc:title>
  <dc:creator>USER</dc:creator>
  <cp:lastModifiedBy>UF</cp:lastModifiedBy>
  <cp:revision>940</cp:revision>
  <cp:lastPrinted>2018-11-13T09:39:47Z</cp:lastPrinted>
  <dcterms:created xsi:type="dcterms:W3CDTF">2010-02-05T05:44:30Z</dcterms:created>
  <dcterms:modified xsi:type="dcterms:W3CDTF">2018-12-03T05:57:30Z</dcterms:modified>
</cp:coreProperties>
</file>