
<file path=[Content_Types].xml><?xml version="1.0" encoding="utf-8"?>
<Types xmlns="http://schemas.openxmlformats.org/package/2006/content-types">
  <Default Extension="bin" ContentType="application/vnd.ms-office.activeX"/>
  <Default Extension="png" ContentType="image/png"/>
  <Default Extension="jpeg" ContentType="image/jpeg"/>
  <Default Extension="wmf" ContentType="image/x-wmf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ctiveX/activeX1.xml" ContentType="application/vnd.ms-office.activeX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898" r:id="rId1"/>
  </p:sldMasterIdLst>
  <p:notesMasterIdLst>
    <p:notesMasterId r:id="rId5"/>
  </p:notesMasterIdLst>
  <p:handoutMasterIdLst>
    <p:handoutMasterId r:id="rId6"/>
  </p:handoutMasterIdLst>
  <p:sldIdLst>
    <p:sldId id="261" r:id="rId2"/>
    <p:sldId id="277" r:id="rId3"/>
    <p:sldId id="322" r:id="rId4"/>
  </p:sldIdLst>
  <p:sldSz cx="9144000" cy="5143500" type="screen16x9"/>
  <p:notesSz cx="6761163" cy="99425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F8F8F8"/>
    <a:srgbClr val="33CC33"/>
    <a:srgbClr val="66FFCC"/>
    <a:srgbClr val="CC99FF"/>
    <a:srgbClr val="6600FF"/>
    <a:srgbClr val="FFCCFF"/>
    <a:srgbClr val="FF99CC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31" autoAdjust="0"/>
    <p:restoredTop sz="99825" autoAdjust="0"/>
  </p:normalViewPr>
  <p:slideViewPr>
    <p:cSldViewPr>
      <p:cViewPr varScale="1">
        <p:scale>
          <a:sx n="120" d="100"/>
          <a:sy n="120" d="100"/>
        </p:scale>
        <p:origin x="-570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568" b="1" i="0" u="none" strike="noStrike" baseline="0">
                <a:solidFill>
                  <a:schemeClr val="tx1"/>
                </a:solidFill>
                <a:latin typeface="Arial Cyr"/>
                <a:ea typeface="Arial Cyr"/>
                <a:cs typeface="Arial Cyr"/>
              </a:defRPr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Структура расходов бюджета </a:t>
            </a:r>
          </a:p>
        </c:rich>
      </c:tx>
      <c:layout>
        <c:manualLayout>
          <c:xMode val="edge"/>
          <c:yMode val="edge"/>
          <c:x val="0.38958316333831805"/>
          <c:y val="9.0416177153144234E-2"/>
        </c:manualLayout>
      </c:layout>
      <c:overlay val="0"/>
      <c:spPr>
        <a:noFill/>
        <a:ln w="24844">
          <a:noFill/>
        </a:ln>
      </c:spPr>
    </c:title>
    <c:autoTitleDeleted val="0"/>
    <c:view3D>
      <c:rotX val="35"/>
      <c:rotY val="21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5287721774301019E-2"/>
          <c:y val="0.13787949029000154"/>
          <c:w val="0.89609979838420339"/>
          <c:h val="0.64927205762965934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chemeClr val="accent1"/>
            </a:solidFill>
            <a:ln w="12421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rgbClr val="FFFF00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chemeClr val="accent2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00FFFF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chemeClr val="tx2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00FF00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FF00FF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0066CC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3.8166870797364437E-2"/>
                  <c:y val="-6.5957903932709269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>
                        <a:latin typeface="Times New Roman" pitchFamily="18" charset="0"/>
                        <a:cs typeface="Times New Roman" pitchFamily="18" charset="0"/>
                      </a:rPr>
                      <a:t> Общегосударственные </a:t>
                    </a:r>
                    <a:r>
                      <a:rPr lang="ru-RU" sz="1200" dirty="0">
                        <a:latin typeface="Times New Roman" pitchFamily="18" charset="0"/>
                        <a:cs typeface="Times New Roman" pitchFamily="18" charset="0"/>
                      </a:rPr>
                      <a:t>вопросы; </a:t>
                    </a:r>
                    <a:r>
                      <a:rPr lang="ru-RU" sz="1200" dirty="0" smtClean="0">
                        <a:latin typeface="Times New Roman" pitchFamily="18" charset="0"/>
                        <a:cs typeface="Times New Roman" pitchFamily="18" charset="0"/>
                      </a:rPr>
                      <a:t>19 498,2</a:t>
                    </a:r>
                    <a:endParaRPr lang="ru-RU" sz="12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0.11455846472523189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>
                        <a:latin typeface="Times New Roman" pitchFamily="18" charset="0"/>
                        <a:cs typeface="Times New Roman" pitchFamily="18" charset="0"/>
                      </a:rPr>
                      <a:t>Прочие (нац.безопасность,экономика, ЖКХ); </a:t>
                    </a:r>
                    <a:r>
                      <a:rPr lang="ru-RU" sz="1200" dirty="0" smtClean="0">
                        <a:latin typeface="Times New Roman" pitchFamily="18" charset="0"/>
                        <a:cs typeface="Times New Roman" pitchFamily="18" charset="0"/>
                      </a:rPr>
                      <a:t>13 966</a:t>
                    </a:r>
                    <a:endParaRPr lang="ru-RU" sz="12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55600722405349856"/>
                  <c:y val="0.10935126178317589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>
                        <a:latin typeface="Times New Roman" pitchFamily="18" charset="0"/>
                        <a:cs typeface="Times New Roman" pitchFamily="18" charset="0"/>
                      </a:rPr>
                      <a:t>Образование 224 164,5</a:t>
                    </a:r>
                    <a:endParaRPr lang="ru-RU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5093568673407418E-2"/>
                  <c:y val="-1.2150140198130654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>
                        <a:latin typeface="Times New Roman" pitchFamily="18" charset="0"/>
                        <a:cs typeface="Times New Roman" pitchFamily="18" charset="0"/>
                      </a:rPr>
                      <a:t> Культура</a:t>
                    </a:r>
                    <a:r>
                      <a:rPr lang="ru-RU" sz="1200" dirty="0">
                        <a:latin typeface="Times New Roman" pitchFamily="18" charset="0"/>
                        <a:cs typeface="Times New Roman" pitchFamily="18" charset="0"/>
                      </a:rPr>
                      <a:t>; 29087</a:t>
                    </a:r>
                    <a:endParaRPr lang="ru-RU" dirty="0"/>
                  </a:p>
                </c:rich>
              </c:tx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19137498939026085"/>
                  <c:y val="4.6864826478503957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>
                        <a:latin typeface="Times New Roman" pitchFamily="18" charset="0"/>
                        <a:cs typeface="Times New Roman" pitchFamily="18" charset="0"/>
                      </a:rPr>
                      <a:t> Социальная </a:t>
                    </a:r>
                    <a:r>
                      <a:rPr lang="ru-RU" sz="1200" dirty="0">
                        <a:latin typeface="Times New Roman" pitchFamily="18" charset="0"/>
                        <a:cs typeface="Times New Roman" pitchFamily="18" charset="0"/>
                      </a:rPr>
                      <a:t>политика; </a:t>
                    </a:r>
                    <a:r>
                      <a:rPr lang="ru-RU" sz="1200" dirty="0" smtClean="0">
                        <a:latin typeface="Times New Roman" pitchFamily="18" charset="0"/>
                        <a:cs typeface="Times New Roman" pitchFamily="18" charset="0"/>
                      </a:rPr>
                      <a:t>9 567,9</a:t>
                    </a:r>
                    <a:endParaRPr lang="ru-RU" dirty="0"/>
                  </a:p>
                </c:rich>
              </c:tx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3.9055116108474793E-3"/>
                  <c:y val="5.2072029420559954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>
                        <a:latin typeface="Times New Roman" pitchFamily="18" charset="0"/>
                        <a:cs typeface="Times New Roman" pitchFamily="18" charset="0"/>
                      </a:rPr>
                      <a:t>  Межбюджетные </a:t>
                    </a:r>
                    <a:r>
                      <a:rPr lang="ru-RU" sz="1200" dirty="0">
                        <a:latin typeface="Times New Roman" pitchFamily="18" charset="0"/>
                        <a:cs typeface="Times New Roman" pitchFamily="18" charset="0"/>
                      </a:rPr>
                      <a:t>трансферты; </a:t>
                    </a:r>
                    <a:r>
                      <a:rPr lang="ru-RU" sz="1200" dirty="0" smtClean="0">
                        <a:latin typeface="Times New Roman" pitchFamily="18" charset="0"/>
                        <a:cs typeface="Times New Roman" pitchFamily="18" charset="0"/>
                      </a:rPr>
                      <a:t>5 528,9</a:t>
                    </a:r>
                    <a:endParaRPr lang="ru-RU" dirty="0"/>
                  </a:p>
                </c:rich>
              </c:tx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4.0322851799473265E-2"/>
                  <c:y val="-3.4714686280373303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4.8169240818321489E-2"/>
                  <c:y val="6.769363824672793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0"/>
              <c:showBubbleSize val="0"/>
            </c:dLbl>
            <c:spPr>
              <a:ln>
                <a:solidFill>
                  <a:schemeClr val="tx1"/>
                </a:solidFill>
              </a:ln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1"/>
            <c:showVal val="1"/>
            <c:showCatName val="1"/>
            <c:showSerName val="0"/>
            <c:showPercent val="0"/>
            <c:showBubbleSize val="0"/>
            <c:showLeaderLines val="0"/>
          </c:dLbls>
          <c:cat>
            <c:strRef>
              <c:f>Sheet1!$B$1:$H$1</c:f>
              <c:strCache>
                <c:ptCount val="7"/>
                <c:pt idx="0">
                  <c:v>Общегосударственные вопросы</c:v>
                </c:pt>
                <c:pt idx="1">
                  <c:v>Прочие (нац.безопасность,экономика, ЖКХ)</c:v>
                </c:pt>
                <c:pt idx="2">
                  <c:v>Образование</c:v>
                </c:pt>
                <c:pt idx="3">
                  <c:v>Культура</c:v>
                </c:pt>
                <c:pt idx="4">
                  <c:v>Социальная политика</c:v>
                </c:pt>
                <c:pt idx="5">
                  <c:v>Межбюджетные трансферты</c:v>
                </c:pt>
                <c:pt idx="6">
                  <c:v>Физическая культура и спорт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19498.2</c:v>
                </c:pt>
                <c:pt idx="1">
                  <c:v>13966</c:v>
                </c:pt>
                <c:pt idx="2">
                  <c:v>224164.5</c:v>
                </c:pt>
                <c:pt idx="3">
                  <c:v>29087</c:v>
                </c:pt>
                <c:pt idx="4">
                  <c:v>9567.9</c:v>
                </c:pt>
                <c:pt idx="5">
                  <c:v>5528.9</c:v>
                </c:pt>
                <c:pt idx="6">
                  <c:v>217.5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spPr>
            <a:solidFill>
              <a:schemeClr val="accent2"/>
            </a:solidFill>
            <a:ln w="12421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1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</c:dPt>
          <c:dPt>
            <c:idx val="2"/>
            <c:bubble3D val="0"/>
            <c:spPr>
              <a:solidFill>
                <a:schemeClr val="hlink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chemeClr val="folHlink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chemeClr val="bg2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chemeClr val="tx2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0066CC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Lbls>
            <c:numFmt formatCode="0%" sourceLinked="0"/>
            <c:spPr>
              <a:noFill/>
              <a:ln w="24844">
                <a:noFill/>
              </a:ln>
            </c:spPr>
            <c:txPr>
              <a:bodyPr/>
              <a:lstStyle/>
              <a:p>
                <a:pPr>
                  <a:defRPr sz="784" b="1" i="0" u="none" strike="noStrike" baseline="0">
                    <a:solidFill>
                      <a:schemeClr val="tx1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Sheet1!$B$1:$H$1</c:f>
              <c:strCache>
                <c:ptCount val="7"/>
                <c:pt idx="0">
                  <c:v>Общегосударственные вопросы</c:v>
                </c:pt>
                <c:pt idx="1">
                  <c:v>Прочие (нац.безопасность,экономика, ЖКХ)</c:v>
                </c:pt>
                <c:pt idx="2">
                  <c:v>Образование</c:v>
                </c:pt>
                <c:pt idx="3">
                  <c:v>Культура</c:v>
                </c:pt>
                <c:pt idx="4">
                  <c:v>Социальная политика</c:v>
                </c:pt>
                <c:pt idx="5">
                  <c:v>Межбюджетные трансферты</c:v>
                </c:pt>
                <c:pt idx="6">
                  <c:v>Физическая культура и спорт</c:v>
                </c:pt>
              </c:strCache>
            </c:strRef>
          </c:cat>
          <c:val>
            <c:numRef>
              <c:f>Sheet1!$B$3:$H$3</c:f>
              <c:numCache>
                <c:formatCode>General</c:formatCode>
                <c:ptCount val="7"/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</c:strCache>
            </c:strRef>
          </c:tx>
          <c:spPr>
            <a:solidFill>
              <a:schemeClr val="hlink"/>
            </a:solidFill>
            <a:ln w="12421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1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chemeClr val="accent2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</c:dPt>
          <c:dPt>
            <c:idx val="3"/>
            <c:bubble3D val="0"/>
            <c:spPr>
              <a:solidFill>
                <a:schemeClr val="folHlink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chemeClr val="bg2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chemeClr val="tx2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0066CC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Lbls>
            <c:numFmt formatCode="0%" sourceLinked="0"/>
            <c:spPr>
              <a:noFill/>
              <a:ln w="24844">
                <a:noFill/>
              </a:ln>
            </c:spPr>
            <c:txPr>
              <a:bodyPr/>
              <a:lstStyle/>
              <a:p>
                <a:pPr>
                  <a:defRPr sz="784" b="1" i="0" u="none" strike="noStrike" baseline="0">
                    <a:solidFill>
                      <a:schemeClr val="tx1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Sheet1!$B$1:$H$1</c:f>
              <c:strCache>
                <c:ptCount val="7"/>
                <c:pt idx="0">
                  <c:v>Общегосударственные вопросы</c:v>
                </c:pt>
                <c:pt idx="1">
                  <c:v>Прочие (нац.безопасность,экономика, ЖКХ)</c:v>
                </c:pt>
                <c:pt idx="2">
                  <c:v>Образование</c:v>
                </c:pt>
                <c:pt idx="3">
                  <c:v>Культура</c:v>
                </c:pt>
                <c:pt idx="4">
                  <c:v>Социальная политика</c:v>
                </c:pt>
                <c:pt idx="5">
                  <c:v>Межбюджетные трансферты</c:v>
                </c:pt>
                <c:pt idx="6">
                  <c:v>Физическая культура и спорт</c:v>
                </c:pt>
              </c:strCache>
            </c:strRef>
          </c:cat>
          <c:val>
            <c:numRef>
              <c:f>Sheet1!$B$4:$H$4</c:f>
              <c:numCache>
                <c:formatCode>General</c:formatCode>
                <c:ptCount val="7"/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</c:strCache>
            </c:strRef>
          </c:tx>
          <c:spPr>
            <a:solidFill>
              <a:schemeClr val="folHlink"/>
            </a:solidFill>
            <a:ln w="12421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1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chemeClr val="accent2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chemeClr val="hlink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</c:dPt>
          <c:dPt>
            <c:idx val="4"/>
            <c:bubble3D val="0"/>
            <c:spPr>
              <a:solidFill>
                <a:schemeClr val="bg2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chemeClr val="tx2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0066CC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Lbls>
            <c:numFmt formatCode="0%" sourceLinked="0"/>
            <c:spPr>
              <a:noFill/>
              <a:ln w="24844">
                <a:noFill/>
              </a:ln>
            </c:spPr>
            <c:txPr>
              <a:bodyPr/>
              <a:lstStyle/>
              <a:p>
                <a:pPr>
                  <a:defRPr sz="784" b="1" i="0" u="none" strike="noStrike" baseline="0">
                    <a:solidFill>
                      <a:schemeClr val="tx1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Sheet1!$B$1:$H$1</c:f>
              <c:strCache>
                <c:ptCount val="7"/>
                <c:pt idx="0">
                  <c:v>Общегосударственные вопросы</c:v>
                </c:pt>
                <c:pt idx="1">
                  <c:v>Прочие (нац.безопасность,экономика, ЖКХ)</c:v>
                </c:pt>
                <c:pt idx="2">
                  <c:v>Образование</c:v>
                </c:pt>
                <c:pt idx="3">
                  <c:v>Культура</c:v>
                </c:pt>
                <c:pt idx="4">
                  <c:v>Социальная политика</c:v>
                </c:pt>
                <c:pt idx="5">
                  <c:v>Межбюджетные трансферты</c:v>
                </c:pt>
                <c:pt idx="6">
                  <c:v>Физическая культура и спорт</c:v>
                </c:pt>
              </c:strCache>
            </c:strRef>
          </c:cat>
          <c:val>
            <c:numRef>
              <c:f>Sheet1!$B$5:$H$5</c:f>
              <c:numCache>
                <c:formatCode>General</c:formatCode>
                <c:ptCount val="7"/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</c:strCache>
            </c:strRef>
          </c:tx>
          <c:spPr>
            <a:solidFill>
              <a:schemeClr val="bg2"/>
            </a:solidFill>
            <a:ln w="12421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1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chemeClr val="accent2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chemeClr val="hlink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chemeClr val="folHlink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4"/>
            <c:bubble3D val="0"/>
          </c:dPt>
          <c:dPt>
            <c:idx val="5"/>
            <c:bubble3D val="0"/>
            <c:spPr>
              <a:solidFill>
                <a:schemeClr val="tx2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0066CC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Lbls>
            <c:numFmt formatCode="0%" sourceLinked="0"/>
            <c:spPr>
              <a:noFill/>
              <a:ln w="24844">
                <a:noFill/>
              </a:ln>
            </c:spPr>
            <c:txPr>
              <a:bodyPr/>
              <a:lstStyle/>
              <a:p>
                <a:pPr>
                  <a:defRPr sz="784" b="1" i="0" u="none" strike="noStrike" baseline="0">
                    <a:solidFill>
                      <a:schemeClr val="tx1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Sheet1!$B$1:$H$1</c:f>
              <c:strCache>
                <c:ptCount val="7"/>
                <c:pt idx="0">
                  <c:v>Общегосударственные вопросы</c:v>
                </c:pt>
                <c:pt idx="1">
                  <c:v>Прочие (нац.безопасность,экономика, ЖКХ)</c:v>
                </c:pt>
                <c:pt idx="2">
                  <c:v>Образование</c:v>
                </c:pt>
                <c:pt idx="3">
                  <c:v>Культура</c:v>
                </c:pt>
                <c:pt idx="4">
                  <c:v>Социальная политика</c:v>
                </c:pt>
                <c:pt idx="5">
                  <c:v>Межбюджетные трансферты</c:v>
                </c:pt>
                <c:pt idx="6">
                  <c:v>Физическая культура и спорт</c:v>
                </c:pt>
              </c:strCache>
            </c:strRef>
          </c:cat>
          <c:val>
            <c:numRef>
              <c:f>Sheet1!$B$6:$H$6</c:f>
              <c:numCache>
                <c:formatCode>General</c:formatCode>
                <c:ptCount val="7"/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</c:strCache>
            </c:strRef>
          </c:tx>
          <c:spPr>
            <a:solidFill>
              <a:schemeClr val="tx2"/>
            </a:solidFill>
            <a:ln w="12421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1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chemeClr val="accent2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chemeClr val="hlink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chemeClr val="folHlink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chemeClr val="bg2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5"/>
            <c:bubble3D val="0"/>
          </c:dPt>
          <c:dPt>
            <c:idx val="6"/>
            <c:bubble3D val="0"/>
            <c:spPr>
              <a:solidFill>
                <a:srgbClr val="0066CC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Lbls>
            <c:numFmt formatCode="0%" sourceLinked="0"/>
            <c:spPr>
              <a:noFill/>
              <a:ln w="24844">
                <a:noFill/>
              </a:ln>
            </c:spPr>
            <c:txPr>
              <a:bodyPr/>
              <a:lstStyle/>
              <a:p>
                <a:pPr>
                  <a:defRPr sz="784" b="1" i="0" u="none" strike="noStrike" baseline="0">
                    <a:solidFill>
                      <a:schemeClr val="tx1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Sheet1!$B$1:$H$1</c:f>
              <c:strCache>
                <c:ptCount val="7"/>
                <c:pt idx="0">
                  <c:v>Общегосударственные вопросы</c:v>
                </c:pt>
                <c:pt idx="1">
                  <c:v>Прочие (нац.безопасность,экономика, ЖКХ)</c:v>
                </c:pt>
                <c:pt idx="2">
                  <c:v>Образование</c:v>
                </c:pt>
                <c:pt idx="3">
                  <c:v>Культура</c:v>
                </c:pt>
                <c:pt idx="4">
                  <c:v>Социальная политика</c:v>
                </c:pt>
                <c:pt idx="5">
                  <c:v>Межбюджетные трансферты</c:v>
                </c:pt>
                <c:pt idx="6">
                  <c:v>Физическая культура и спорт</c:v>
                </c:pt>
              </c:strCache>
            </c:strRef>
          </c:cat>
          <c:val>
            <c:numRef>
              <c:f>Sheet1!$B$7:$H$7</c:f>
              <c:numCache>
                <c:formatCode>General</c:formatCode>
                <c:ptCount val="7"/>
              </c:numCache>
            </c:numRef>
          </c:val>
        </c:ser>
        <c:ser>
          <c:idx val="6"/>
          <c:order val="6"/>
          <c:tx>
            <c:strRef>
              <c:f>Sheet1!$A$8</c:f>
              <c:strCache>
                <c:ptCount val="1"/>
              </c:strCache>
            </c:strRef>
          </c:tx>
          <c:spPr>
            <a:solidFill>
              <a:srgbClr val="0066CC"/>
            </a:solidFill>
            <a:ln w="12421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1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chemeClr val="accent2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chemeClr val="hlink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chemeClr val="folHlink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chemeClr val="bg2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chemeClr val="tx2"/>
              </a:solidFill>
              <a:ln w="12421">
                <a:solidFill>
                  <a:schemeClr val="tx1"/>
                </a:solidFill>
                <a:prstDash val="solid"/>
              </a:ln>
            </c:spPr>
          </c:dPt>
          <c:dPt>
            <c:idx val="6"/>
            <c:bubble3D val="0"/>
          </c:dPt>
          <c:dLbls>
            <c:numFmt formatCode="0%" sourceLinked="0"/>
            <c:spPr>
              <a:noFill/>
              <a:ln w="24844">
                <a:noFill/>
              </a:ln>
            </c:spPr>
            <c:txPr>
              <a:bodyPr/>
              <a:lstStyle/>
              <a:p>
                <a:pPr>
                  <a:defRPr sz="784" b="1" i="0" u="none" strike="noStrike" baseline="0">
                    <a:solidFill>
                      <a:schemeClr val="tx1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Sheet1!$B$1:$H$1</c:f>
              <c:strCache>
                <c:ptCount val="7"/>
                <c:pt idx="0">
                  <c:v>Общегосударственные вопросы</c:v>
                </c:pt>
                <c:pt idx="1">
                  <c:v>Прочие (нац.безопасность,экономика, ЖКХ)</c:v>
                </c:pt>
                <c:pt idx="2">
                  <c:v>Образование</c:v>
                </c:pt>
                <c:pt idx="3">
                  <c:v>Культура</c:v>
                </c:pt>
                <c:pt idx="4">
                  <c:v>Социальная политика</c:v>
                </c:pt>
                <c:pt idx="5">
                  <c:v>Межбюджетные трансферты</c:v>
                </c:pt>
                <c:pt idx="6">
                  <c:v>Физическая культура и спорт</c:v>
                </c:pt>
              </c:strCache>
            </c:strRef>
          </c:cat>
          <c:val>
            <c:numRef>
              <c:f>Sheet1!$B$8:$H$8</c:f>
              <c:numCache>
                <c:formatCode>General</c:formatCode>
                <c:ptCount val="7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397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784" b="1" i="0" u="none" strike="noStrike" baseline="0">
          <a:solidFill>
            <a:schemeClr val="tx1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8938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0638" y="0"/>
            <a:ext cx="2928937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28938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0638" y="9444038"/>
            <a:ext cx="2928937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46D78934-830A-464D-9155-6F12EBB3D43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298124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8938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0638" y="0"/>
            <a:ext cx="2928937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8263" y="746125"/>
            <a:ext cx="662622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722813"/>
            <a:ext cx="5408613" cy="44735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28938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1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0638" y="9444038"/>
            <a:ext cx="2928937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95761ECC-E5C9-4E14-8461-ECA0680EE44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53759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263" y="746125"/>
            <a:ext cx="6626225" cy="3727450"/>
          </a:xfrm>
          <a:ln/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693A351E-D3CC-4484-8D1D-2FD7A238D128}" type="slidenum">
              <a:rPr lang="ru-RU" altLang="ru-RU" smtClean="0">
                <a:latin typeface="Arial" charset="0"/>
              </a:rPr>
              <a:pPr/>
              <a:t>1</a:t>
            </a:fld>
            <a:endParaRPr lang="ru-RU" alt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263" y="746125"/>
            <a:ext cx="6626225" cy="3727450"/>
          </a:xfrm>
          <a:ln/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313EFA43-A7FA-4F2B-B0F5-8ABE278220C4}" type="slidenum">
              <a:rPr lang="ru-RU" altLang="ru-RU" smtClean="0">
                <a:latin typeface="Arial" charset="0"/>
              </a:rPr>
              <a:pPr/>
              <a:t>2</a:t>
            </a:fld>
            <a:endParaRPr lang="ru-RU" alt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263" y="746125"/>
            <a:ext cx="6626225" cy="3727450"/>
          </a:xfrm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-31750" y="3240881"/>
            <a:ext cx="1395413" cy="585788"/>
          </a:xfrm>
          <a:custGeom>
            <a:avLst/>
            <a:gdLst>
              <a:gd name="T0" fmla="*/ 2147483647 w 8042"/>
              <a:gd name="T1" fmla="*/ 2147483647 h 10000"/>
              <a:gd name="T2" fmla="*/ 2147483647 w 8042"/>
              <a:gd name="T3" fmla="*/ 2147483647 h 10000"/>
              <a:gd name="T4" fmla="*/ 2147483647 w 8042"/>
              <a:gd name="T5" fmla="*/ 2147483647 h 10000"/>
              <a:gd name="T6" fmla="*/ 2147483647 w 8042"/>
              <a:gd name="T7" fmla="*/ 2147483647 h 10000"/>
              <a:gd name="T8" fmla="*/ 2147483647 w 8042"/>
              <a:gd name="T9" fmla="*/ 2147483647 h 10000"/>
              <a:gd name="T10" fmla="*/ 2147483647 w 8042"/>
              <a:gd name="T11" fmla="*/ 2147483647 h 10000"/>
              <a:gd name="T12" fmla="*/ 2147483647 w 8042"/>
              <a:gd name="T13" fmla="*/ 2147483647 h 10000"/>
              <a:gd name="T14" fmla="*/ 2147483647 w 8042"/>
              <a:gd name="T15" fmla="*/ 2147483647 h 10000"/>
              <a:gd name="T16" fmla="*/ 2147483647 w 8042"/>
              <a:gd name="T17" fmla="*/ 0 h 10000"/>
              <a:gd name="T18" fmla="*/ 0 w 8042"/>
              <a:gd name="T19" fmla="*/ 2147483647 h 10000"/>
              <a:gd name="T20" fmla="*/ 2147483647 w 8042"/>
              <a:gd name="T21" fmla="*/ 2147483647 h 100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7" y="1885951"/>
            <a:ext cx="6600451" cy="1697086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7" y="3583036"/>
            <a:ext cx="6600451" cy="844712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863" y="3396854"/>
            <a:ext cx="5842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D2D4A-B353-418F-BBC9-B2A37CDF921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31374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2375297"/>
            <a:ext cx="1358900" cy="381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57200"/>
            <a:ext cx="6591985" cy="233778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265535"/>
            <a:ext cx="6591985" cy="1166898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2433638"/>
            <a:ext cx="585788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611C8E-C10F-480D-859C-AAC9B9C846A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3867404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2375297"/>
            <a:ext cx="1358900" cy="381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808163" y="485775"/>
            <a:ext cx="457200" cy="439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r>
              <a:rPr lang="en-US" altLang="ru-RU" sz="8000" smtClean="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62"/>
          <p:cNvSpPr txBox="1">
            <a:spLocks noChangeArrowheads="1"/>
          </p:cNvSpPr>
          <p:nvPr/>
        </p:nvSpPr>
        <p:spPr bwMode="auto">
          <a:xfrm>
            <a:off x="8169275" y="2178844"/>
            <a:ext cx="4572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r>
              <a:rPr lang="en-US" altLang="ru-RU" sz="8000" smtClean="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457200"/>
            <a:ext cx="6109587" cy="21717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2628900"/>
            <a:ext cx="5653888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265535"/>
            <a:ext cx="6591985" cy="1166898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11175" y="2433638"/>
            <a:ext cx="585788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3F3664-5AA1-43F1-BD7C-08CC8245D2C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884889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682603"/>
            <a:ext cx="1358900" cy="381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1828801"/>
            <a:ext cx="6591985" cy="2043634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3886200"/>
            <a:ext cx="6591985" cy="547217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3737373"/>
            <a:ext cx="585788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C3B1B-E471-452F-A29D-DF6469DD260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386147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682603"/>
            <a:ext cx="1358900" cy="381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808163" y="485775"/>
            <a:ext cx="457200" cy="439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r>
              <a:rPr lang="en-US" altLang="ru-RU" sz="8000" smtClean="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62"/>
          <p:cNvSpPr txBox="1">
            <a:spLocks noChangeArrowheads="1"/>
          </p:cNvSpPr>
          <p:nvPr/>
        </p:nvSpPr>
        <p:spPr bwMode="auto">
          <a:xfrm>
            <a:off x="8169275" y="2178844"/>
            <a:ext cx="4572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r>
              <a:rPr lang="en-US" altLang="ru-RU" sz="8000" smtClean="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457200"/>
            <a:ext cx="6109587" cy="21717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3257550"/>
            <a:ext cx="6688292" cy="62865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3886200"/>
            <a:ext cx="6688292" cy="547217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3737373"/>
            <a:ext cx="585788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27310-6D89-4E45-BAA3-43E647C01BE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42078466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682603"/>
            <a:ext cx="1358900" cy="381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470555"/>
            <a:ext cx="6591984" cy="2160015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3257550"/>
            <a:ext cx="6591985" cy="62865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3886200"/>
            <a:ext cx="6591985" cy="547217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3737373"/>
            <a:ext cx="585788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4775B-2C34-44BB-A162-80D222C8AE4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7314484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533400"/>
            <a:ext cx="1358900" cy="381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BFF9D-6603-4AB5-B3EB-0F555315691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89639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533400"/>
            <a:ext cx="1358900" cy="381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470555"/>
            <a:ext cx="1656132" cy="3962863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470555"/>
            <a:ext cx="4716348" cy="39628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48D2C-2704-4EDA-A110-3630C00A589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317994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05979"/>
            <a:ext cx="8229600" cy="43886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75CF1-63BD-4F3F-99ED-EF07DE91B1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1360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533400"/>
            <a:ext cx="1358900" cy="381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2" y="468082"/>
            <a:ext cx="6589199" cy="96066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1600200"/>
            <a:ext cx="6591985" cy="283321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0A4B1-784A-4974-A397-6C54AE24658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60034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2375297"/>
            <a:ext cx="1358900" cy="381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1555922"/>
            <a:ext cx="6591985" cy="11016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686050"/>
            <a:ext cx="6591985" cy="6453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2433638"/>
            <a:ext cx="585788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D1F73-66FE-44DC-8127-51023D713C9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58853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533400"/>
            <a:ext cx="1358900" cy="381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7" y="1602530"/>
            <a:ext cx="3197531" cy="282554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8" y="1602530"/>
            <a:ext cx="3197093" cy="282554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F1EA8-EAA3-409F-85FE-08565C96DA0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4816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0" y="533400"/>
            <a:ext cx="1358900" cy="381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1669969"/>
            <a:ext cx="2874596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102167"/>
            <a:ext cx="3197532" cy="232927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5" y="1667548"/>
            <a:ext cx="2873239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099746"/>
            <a:ext cx="3195680" cy="232927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125C3-093F-4BFF-B64D-AB7353BA7C5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27475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0" y="533400"/>
            <a:ext cx="1358900" cy="381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468082"/>
            <a:ext cx="6589200" cy="96066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6CB25-C80F-46EF-8222-CC592E5861E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17000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0" y="533400"/>
            <a:ext cx="1358900" cy="381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BD9A2-123C-4FC1-9498-9248ACA0C9B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39249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533400"/>
            <a:ext cx="1358900" cy="381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334566"/>
            <a:ext cx="2629584" cy="732234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334567"/>
            <a:ext cx="3790906" cy="4061222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198960"/>
            <a:ext cx="2629584" cy="319682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D9788-2488-40D1-A470-DF16065FCD0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19556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682603"/>
            <a:ext cx="1358900" cy="381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3600450"/>
            <a:ext cx="6591985" cy="4250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476224"/>
            <a:ext cx="6591985" cy="289122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4025504"/>
            <a:ext cx="6591985" cy="37028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3737373"/>
            <a:ext cx="585788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0A4FE6-3999-4930-9BBA-53C537CF8E3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6000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35"/>
          <p:cNvGrpSpPr>
            <a:grpSpLocks/>
          </p:cNvGrpSpPr>
          <p:nvPr/>
        </p:nvGrpSpPr>
        <p:grpSpPr bwMode="auto">
          <a:xfrm>
            <a:off x="0" y="171450"/>
            <a:ext cx="1981200" cy="4979194"/>
            <a:chOff x="2487613" y="285750"/>
            <a:chExt cx="2428875" cy="5654676"/>
          </a:xfrm>
        </p:grpSpPr>
        <p:sp>
          <p:nvSpPr>
            <p:cNvPr id="2070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2147483647 w 22"/>
                <a:gd name="T1" fmla="*/ 2147483647 h 136"/>
                <a:gd name="T2" fmla="*/ 2147483647 w 22"/>
                <a:gd name="T3" fmla="*/ 2147483647 h 136"/>
                <a:gd name="T4" fmla="*/ 0 w 22"/>
                <a:gd name="T5" fmla="*/ 0 h 136"/>
                <a:gd name="T6" fmla="*/ 0 w 22"/>
                <a:gd name="T7" fmla="*/ 2147483647 h 136"/>
                <a:gd name="T8" fmla="*/ 2147483647 w 22"/>
                <a:gd name="T9" fmla="*/ 2147483647 h 136"/>
                <a:gd name="T10" fmla="*/ 2147483647 w 22"/>
                <a:gd name="T11" fmla="*/ 2147483647 h 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1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2147483647 w 140"/>
                <a:gd name="T1" fmla="*/ 2147483647 h 504"/>
                <a:gd name="T2" fmla="*/ 2147483647 w 140"/>
                <a:gd name="T3" fmla="*/ 2147483647 h 504"/>
                <a:gd name="T4" fmla="*/ 2147483647 w 140"/>
                <a:gd name="T5" fmla="*/ 2147483647 h 504"/>
                <a:gd name="T6" fmla="*/ 2147483647 w 140"/>
                <a:gd name="T7" fmla="*/ 2147483647 h 504"/>
                <a:gd name="T8" fmla="*/ 0 w 140"/>
                <a:gd name="T9" fmla="*/ 0 h 504"/>
                <a:gd name="T10" fmla="*/ 2147483647 w 140"/>
                <a:gd name="T11" fmla="*/ 2147483647 h 504"/>
                <a:gd name="T12" fmla="*/ 2147483647 w 140"/>
                <a:gd name="T13" fmla="*/ 2147483647 h 5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2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2147483647 w 132"/>
                <a:gd name="T1" fmla="*/ 2147483647 h 308"/>
                <a:gd name="T2" fmla="*/ 0 w 132"/>
                <a:gd name="T3" fmla="*/ 0 h 308"/>
                <a:gd name="T4" fmla="*/ 0 w 132"/>
                <a:gd name="T5" fmla="*/ 2147483647 h 308"/>
                <a:gd name="T6" fmla="*/ 2147483647 w 132"/>
                <a:gd name="T7" fmla="*/ 2147483647 h 308"/>
                <a:gd name="T8" fmla="*/ 2147483647 w 132"/>
                <a:gd name="T9" fmla="*/ 2147483647 h 308"/>
                <a:gd name="T10" fmla="*/ 2147483647 w 132"/>
                <a:gd name="T11" fmla="*/ 2147483647 h 308"/>
                <a:gd name="T12" fmla="*/ 2147483647 w 132"/>
                <a:gd name="T13" fmla="*/ 2147483647 h 308"/>
                <a:gd name="T14" fmla="*/ 2147483647 w 132"/>
                <a:gd name="T15" fmla="*/ 2147483647 h 30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3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2147483647 w 37"/>
                <a:gd name="T1" fmla="*/ 2147483647 h 79"/>
                <a:gd name="T2" fmla="*/ 2147483647 w 37"/>
                <a:gd name="T3" fmla="*/ 2147483647 h 79"/>
                <a:gd name="T4" fmla="*/ 0 w 37"/>
                <a:gd name="T5" fmla="*/ 0 h 79"/>
                <a:gd name="T6" fmla="*/ 2147483647 w 37"/>
                <a:gd name="T7" fmla="*/ 2147483647 h 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4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2147483647 w 178"/>
                <a:gd name="T1" fmla="*/ 2147483647 h 722"/>
                <a:gd name="T2" fmla="*/ 2147483647 w 178"/>
                <a:gd name="T3" fmla="*/ 2147483647 h 722"/>
                <a:gd name="T4" fmla="*/ 2147483647 w 178"/>
                <a:gd name="T5" fmla="*/ 2147483647 h 722"/>
                <a:gd name="T6" fmla="*/ 2147483647 w 178"/>
                <a:gd name="T7" fmla="*/ 2147483647 h 722"/>
                <a:gd name="T8" fmla="*/ 0 w 178"/>
                <a:gd name="T9" fmla="*/ 0 h 722"/>
                <a:gd name="T10" fmla="*/ 2147483647 w 178"/>
                <a:gd name="T11" fmla="*/ 2147483647 h 722"/>
                <a:gd name="T12" fmla="*/ 2147483647 w 178"/>
                <a:gd name="T13" fmla="*/ 2147483647 h 722"/>
                <a:gd name="T14" fmla="*/ 2147483647 w 178"/>
                <a:gd name="T15" fmla="*/ 2147483647 h 722"/>
                <a:gd name="T16" fmla="*/ 2147483647 w 178"/>
                <a:gd name="T17" fmla="*/ 2147483647 h 722"/>
                <a:gd name="T18" fmla="*/ 2147483647 w 178"/>
                <a:gd name="T19" fmla="*/ 2147483647 h 722"/>
                <a:gd name="T20" fmla="*/ 2147483647 w 178"/>
                <a:gd name="T21" fmla="*/ 2147483647 h 72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5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2147483647 w 23"/>
                <a:gd name="T1" fmla="*/ 2147483647 h 635"/>
                <a:gd name="T2" fmla="*/ 2147483647 w 23"/>
                <a:gd name="T3" fmla="*/ 2147483647 h 635"/>
                <a:gd name="T4" fmla="*/ 2147483647 w 23"/>
                <a:gd name="T5" fmla="*/ 2147483647 h 635"/>
                <a:gd name="T6" fmla="*/ 2147483647 w 23"/>
                <a:gd name="T7" fmla="*/ 2147483647 h 635"/>
                <a:gd name="T8" fmla="*/ 2147483647 w 23"/>
                <a:gd name="T9" fmla="*/ 2147483647 h 635"/>
                <a:gd name="T10" fmla="*/ 2147483647 w 23"/>
                <a:gd name="T11" fmla="*/ 2147483647 h 635"/>
                <a:gd name="T12" fmla="*/ 2147483647 w 23"/>
                <a:gd name="T13" fmla="*/ 0 h 635"/>
                <a:gd name="T14" fmla="*/ 2147483647 w 23"/>
                <a:gd name="T15" fmla="*/ 0 h 635"/>
                <a:gd name="T16" fmla="*/ 2147483647 w 23"/>
                <a:gd name="T17" fmla="*/ 2147483647 h 635"/>
                <a:gd name="T18" fmla="*/ 2147483647 w 23"/>
                <a:gd name="T19" fmla="*/ 2147483647 h 6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6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2147483647 w 17"/>
                <a:gd name="T3" fmla="*/ 2147483647 h 107"/>
                <a:gd name="T4" fmla="*/ 2147483647 w 17"/>
                <a:gd name="T5" fmla="*/ 2147483647 h 107"/>
                <a:gd name="T6" fmla="*/ 2147483647 w 17"/>
                <a:gd name="T7" fmla="*/ 2147483647 h 107"/>
                <a:gd name="T8" fmla="*/ 2147483647 w 17"/>
                <a:gd name="T9" fmla="*/ 2147483647 h 107"/>
                <a:gd name="T10" fmla="*/ 0 w 17"/>
                <a:gd name="T11" fmla="*/ 0 h 1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7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2147483647 w 41"/>
                <a:gd name="T3" fmla="*/ 2147483647 h 222"/>
                <a:gd name="T4" fmla="*/ 2147483647 w 41"/>
                <a:gd name="T5" fmla="*/ 2147483647 h 222"/>
                <a:gd name="T6" fmla="*/ 2147483647 w 41"/>
                <a:gd name="T7" fmla="*/ 2147483647 h 222"/>
                <a:gd name="T8" fmla="*/ 2147483647 w 41"/>
                <a:gd name="T9" fmla="*/ 2147483647 h 222"/>
                <a:gd name="T10" fmla="*/ 2147483647 w 41"/>
                <a:gd name="T11" fmla="*/ 2147483647 h 222"/>
                <a:gd name="T12" fmla="*/ 2147483647 w 41"/>
                <a:gd name="T13" fmla="*/ 2147483647 h 222"/>
                <a:gd name="T14" fmla="*/ 2147483647 w 41"/>
                <a:gd name="T15" fmla="*/ 2147483647 h 222"/>
                <a:gd name="T16" fmla="*/ 2147483647 w 41"/>
                <a:gd name="T17" fmla="*/ 2147483647 h 222"/>
                <a:gd name="T18" fmla="*/ 0 w 41"/>
                <a:gd name="T19" fmla="*/ 0 h 2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8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2147483647 w 450"/>
                <a:gd name="T1" fmla="*/ 2147483647 h 878"/>
                <a:gd name="T2" fmla="*/ 2147483647 w 450"/>
                <a:gd name="T3" fmla="*/ 2147483647 h 878"/>
                <a:gd name="T4" fmla="*/ 2147483647 w 450"/>
                <a:gd name="T5" fmla="*/ 2147483647 h 878"/>
                <a:gd name="T6" fmla="*/ 2147483647 w 450"/>
                <a:gd name="T7" fmla="*/ 2147483647 h 878"/>
                <a:gd name="T8" fmla="*/ 2147483647 w 450"/>
                <a:gd name="T9" fmla="*/ 2147483647 h 878"/>
                <a:gd name="T10" fmla="*/ 2147483647 w 450"/>
                <a:gd name="T11" fmla="*/ 2147483647 h 878"/>
                <a:gd name="T12" fmla="*/ 2147483647 w 450"/>
                <a:gd name="T13" fmla="*/ 2147483647 h 878"/>
                <a:gd name="T14" fmla="*/ 2147483647 w 450"/>
                <a:gd name="T15" fmla="*/ 0 h 878"/>
                <a:gd name="T16" fmla="*/ 2147483647 w 450"/>
                <a:gd name="T17" fmla="*/ 2147483647 h 878"/>
                <a:gd name="T18" fmla="*/ 2147483647 w 450"/>
                <a:gd name="T19" fmla="*/ 2147483647 h 878"/>
                <a:gd name="T20" fmla="*/ 2147483647 w 450"/>
                <a:gd name="T21" fmla="*/ 2147483647 h 878"/>
                <a:gd name="T22" fmla="*/ 2147483647 w 450"/>
                <a:gd name="T23" fmla="*/ 2147483647 h 878"/>
                <a:gd name="T24" fmla="*/ 2147483647 w 450"/>
                <a:gd name="T25" fmla="*/ 2147483647 h 878"/>
                <a:gd name="T26" fmla="*/ 0 w 450"/>
                <a:gd name="T27" fmla="*/ 2147483647 h 878"/>
                <a:gd name="T28" fmla="*/ 0 w 450"/>
                <a:gd name="T29" fmla="*/ 2147483647 h 878"/>
                <a:gd name="T30" fmla="*/ 2147483647 w 450"/>
                <a:gd name="T31" fmla="*/ 2147483647 h 878"/>
                <a:gd name="T32" fmla="*/ 2147483647 w 450"/>
                <a:gd name="T33" fmla="*/ 2147483647 h 87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9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2147483647 w 35"/>
                <a:gd name="T3" fmla="*/ 2147483647 h 73"/>
                <a:gd name="T4" fmla="*/ 2147483647 w 35"/>
                <a:gd name="T5" fmla="*/ 2147483647 h 73"/>
                <a:gd name="T6" fmla="*/ 0 w 35"/>
                <a:gd name="T7" fmla="*/ 0 h 7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80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2147483647 w 8"/>
                <a:gd name="T1" fmla="*/ 2147483647 h 48"/>
                <a:gd name="T2" fmla="*/ 2147483647 w 8"/>
                <a:gd name="T3" fmla="*/ 2147483647 h 48"/>
                <a:gd name="T4" fmla="*/ 2147483647 w 8"/>
                <a:gd name="T5" fmla="*/ 2147483647 h 48"/>
                <a:gd name="T6" fmla="*/ 2147483647 w 8"/>
                <a:gd name="T7" fmla="*/ 0 h 48"/>
                <a:gd name="T8" fmla="*/ 0 w 8"/>
                <a:gd name="T9" fmla="*/ 2147483647 h 48"/>
                <a:gd name="T10" fmla="*/ 2147483647 w 8"/>
                <a:gd name="T11" fmla="*/ 2147483647 h 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81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2147483647 w 52"/>
                <a:gd name="T1" fmla="*/ 2147483647 h 135"/>
                <a:gd name="T2" fmla="*/ 0 w 52"/>
                <a:gd name="T3" fmla="*/ 0 h 135"/>
                <a:gd name="T4" fmla="*/ 2147483647 w 52"/>
                <a:gd name="T5" fmla="*/ 2147483647 h 135"/>
                <a:gd name="T6" fmla="*/ 2147483647 w 52"/>
                <a:gd name="T7" fmla="*/ 2147483647 h 135"/>
                <a:gd name="T8" fmla="*/ 2147483647 w 52"/>
                <a:gd name="T9" fmla="*/ 2147483647 h 135"/>
                <a:gd name="T10" fmla="*/ 2147483647 w 52"/>
                <a:gd name="T11" fmla="*/ 2147483647 h 135"/>
                <a:gd name="T12" fmla="*/ 2147483647 w 52"/>
                <a:gd name="T13" fmla="*/ 2147483647 h 135"/>
                <a:gd name="T14" fmla="*/ 2147483647 w 52"/>
                <a:gd name="T15" fmla="*/ 2147483647 h 1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051" name="Group 48"/>
          <p:cNvGrpSpPr>
            <a:grpSpLocks/>
          </p:cNvGrpSpPr>
          <p:nvPr/>
        </p:nvGrpSpPr>
        <p:grpSpPr bwMode="auto">
          <a:xfrm>
            <a:off x="20639" y="0"/>
            <a:ext cx="1952625" cy="5139929"/>
            <a:chOff x="6627813" y="195717"/>
            <a:chExt cx="1952625" cy="5678034"/>
          </a:xfrm>
        </p:grpSpPr>
        <p:sp>
          <p:nvSpPr>
            <p:cNvPr id="2058" name="Freeform 27"/>
            <p:cNvSpPr>
              <a:spLocks/>
            </p:cNvSpPr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>
                <a:gd name="T0" fmla="*/ 2147483647 w 103"/>
                <a:gd name="T1" fmla="*/ 2147483647 h 920"/>
                <a:gd name="T2" fmla="*/ 2147483647 w 103"/>
                <a:gd name="T3" fmla="*/ 2147483647 h 920"/>
                <a:gd name="T4" fmla="*/ 2147483647 w 103"/>
                <a:gd name="T5" fmla="*/ 2147483647 h 920"/>
                <a:gd name="T6" fmla="*/ 2147483647 w 103"/>
                <a:gd name="T7" fmla="*/ 2147483647 h 920"/>
                <a:gd name="T8" fmla="*/ 2147483647 w 103"/>
                <a:gd name="T9" fmla="*/ 2147483647 h 920"/>
                <a:gd name="T10" fmla="*/ 2147483647 w 103"/>
                <a:gd name="T11" fmla="*/ 2147483647 h 920"/>
                <a:gd name="T12" fmla="*/ 2147483647 w 103"/>
                <a:gd name="T13" fmla="*/ 2147483647 h 920"/>
                <a:gd name="T14" fmla="*/ 2147483647 w 103"/>
                <a:gd name="T15" fmla="*/ 2147483647 h 920"/>
                <a:gd name="T16" fmla="*/ 2147483647 w 103"/>
                <a:gd name="T17" fmla="*/ 2147483647 h 920"/>
                <a:gd name="T18" fmla="*/ 2147483647 w 103"/>
                <a:gd name="T19" fmla="*/ 2147483647 h 920"/>
                <a:gd name="T20" fmla="*/ 2147483647 w 103"/>
                <a:gd name="T21" fmla="*/ 2147483647 h 920"/>
                <a:gd name="T22" fmla="*/ 2147483647 w 103"/>
                <a:gd name="T23" fmla="*/ 0 h 920"/>
                <a:gd name="T24" fmla="*/ 0 w 103"/>
                <a:gd name="T25" fmla="*/ 0 h 920"/>
                <a:gd name="T26" fmla="*/ 2147483647 w 103"/>
                <a:gd name="T27" fmla="*/ 2147483647 h 920"/>
                <a:gd name="T28" fmla="*/ 2147483647 w 103"/>
                <a:gd name="T29" fmla="*/ 2147483647 h 92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9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2147483647 w 88"/>
                <a:gd name="T1" fmla="*/ 2147483647 h 330"/>
                <a:gd name="T2" fmla="*/ 2147483647 w 88"/>
                <a:gd name="T3" fmla="*/ 2147483647 h 330"/>
                <a:gd name="T4" fmla="*/ 2147483647 w 88"/>
                <a:gd name="T5" fmla="*/ 2147483647 h 330"/>
                <a:gd name="T6" fmla="*/ 2147483647 w 88"/>
                <a:gd name="T7" fmla="*/ 2147483647 h 330"/>
                <a:gd name="T8" fmla="*/ 2147483647 w 88"/>
                <a:gd name="T9" fmla="*/ 2147483647 h 330"/>
                <a:gd name="T10" fmla="*/ 0 w 88"/>
                <a:gd name="T11" fmla="*/ 0 h 330"/>
                <a:gd name="T12" fmla="*/ 2147483647 w 88"/>
                <a:gd name="T13" fmla="*/ 2147483647 h 330"/>
                <a:gd name="T14" fmla="*/ 2147483647 w 88"/>
                <a:gd name="T15" fmla="*/ 2147483647 h 33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0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2147483647 w 90"/>
                <a:gd name="T1" fmla="*/ 2147483647 h 207"/>
                <a:gd name="T2" fmla="*/ 0 w 90"/>
                <a:gd name="T3" fmla="*/ 0 h 207"/>
                <a:gd name="T4" fmla="*/ 2147483647 w 90"/>
                <a:gd name="T5" fmla="*/ 2147483647 h 207"/>
                <a:gd name="T6" fmla="*/ 2147483647 w 90"/>
                <a:gd name="T7" fmla="*/ 2147483647 h 207"/>
                <a:gd name="T8" fmla="*/ 2147483647 w 90"/>
                <a:gd name="T9" fmla="*/ 2147483647 h 207"/>
                <a:gd name="T10" fmla="*/ 2147483647 w 90"/>
                <a:gd name="T11" fmla="*/ 2147483647 h 207"/>
                <a:gd name="T12" fmla="*/ 2147483647 w 90"/>
                <a:gd name="T13" fmla="*/ 2147483647 h 207"/>
                <a:gd name="T14" fmla="*/ 2147483647 w 90"/>
                <a:gd name="T15" fmla="*/ 2147483647 h 20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1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2147483647 w 115"/>
                <a:gd name="T1" fmla="*/ 2147483647 h 467"/>
                <a:gd name="T2" fmla="*/ 2147483647 w 115"/>
                <a:gd name="T3" fmla="*/ 2147483647 h 467"/>
                <a:gd name="T4" fmla="*/ 2147483647 w 115"/>
                <a:gd name="T5" fmla="*/ 2147483647 h 467"/>
                <a:gd name="T6" fmla="*/ 2147483647 w 115"/>
                <a:gd name="T7" fmla="*/ 2147483647 h 467"/>
                <a:gd name="T8" fmla="*/ 0 w 115"/>
                <a:gd name="T9" fmla="*/ 0 h 467"/>
                <a:gd name="T10" fmla="*/ 2147483647 w 115"/>
                <a:gd name="T11" fmla="*/ 2147483647 h 467"/>
                <a:gd name="T12" fmla="*/ 2147483647 w 115"/>
                <a:gd name="T13" fmla="*/ 2147483647 h 467"/>
                <a:gd name="T14" fmla="*/ 2147483647 w 115"/>
                <a:gd name="T15" fmla="*/ 2147483647 h 467"/>
                <a:gd name="T16" fmla="*/ 2147483647 w 115"/>
                <a:gd name="T17" fmla="*/ 2147483647 h 467"/>
                <a:gd name="T18" fmla="*/ 2147483647 w 115"/>
                <a:gd name="T19" fmla="*/ 2147483647 h 467"/>
                <a:gd name="T20" fmla="*/ 2147483647 w 115"/>
                <a:gd name="T21" fmla="*/ 2147483647 h 46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2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2147483647 w 36"/>
                <a:gd name="T1" fmla="*/ 2147483647 h 633"/>
                <a:gd name="T2" fmla="*/ 2147483647 w 36"/>
                <a:gd name="T3" fmla="*/ 2147483647 h 633"/>
                <a:gd name="T4" fmla="*/ 2147483647 w 36"/>
                <a:gd name="T5" fmla="*/ 2147483647 h 633"/>
                <a:gd name="T6" fmla="*/ 2147483647 w 36"/>
                <a:gd name="T7" fmla="*/ 2147483647 h 633"/>
                <a:gd name="T8" fmla="*/ 2147483647 w 36"/>
                <a:gd name="T9" fmla="*/ 2147483647 h 633"/>
                <a:gd name="T10" fmla="*/ 2147483647 w 36"/>
                <a:gd name="T11" fmla="*/ 0 h 633"/>
                <a:gd name="T12" fmla="*/ 2147483647 w 36"/>
                <a:gd name="T13" fmla="*/ 0 h 633"/>
                <a:gd name="T14" fmla="*/ 2147483647 w 36"/>
                <a:gd name="T15" fmla="*/ 2147483647 h 633"/>
                <a:gd name="T16" fmla="*/ 2147483647 w 36"/>
                <a:gd name="T17" fmla="*/ 2147483647 h 633"/>
                <a:gd name="T18" fmla="*/ 2147483647 w 36"/>
                <a:gd name="T19" fmla="*/ 2147483647 h 633"/>
                <a:gd name="T20" fmla="*/ 2147483647 w 36"/>
                <a:gd name="T21" fmla="*/ 2147483647 h 633"/>
                <a:gd name="T22" fmla="*/ 2147483647 w 36"/>
                <a:gd name="T23" fmla="*/ 2147483647 h 633"/>
                <a:gd name="T24" fmla="*/ 2147483647 w 36"/>
                <a:gd name="T25" fmla="*/ 2147483647 h 63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3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2147483647 w 28"/>
                <a:gd name="T1" fmla="*/ 2147483647 h 59"/>
                <a:gd name="T2" fmla="*/ 2147483647 w 28"/>
                <a:gd name="T3" fmla="*/ 2147483647 h 59"/>
                <a:gd name="T4" fmla="*/ 0 w 28"/>
                <a:gd name="T5" fmla="*/ 0 h 59"/>
                <a:gd name="T6" fmla="*/ 2147483647 w 28"/>
                <a:gd name="T7" fmla="*/ 2147483647 h 5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4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2147483647 w 17"/>
                <a:gd name="T1" fmla="*/ 2147483647 h 107"/>
                <a:gd name="T2" fmla="*/ 2147483647 w 17"/>
                <a:gd name="T3" fmla="*/ 2147483647 h 107"/>
                <a:gd name="T4" fmla="*/ 2147483647 w 17"/>
                <a:gd name="T5" fmla="*/ 2147483647 h 107"/>
                <a:gd name="T6" fmla="*/ 2147483647 w 17"/>
                <a:gd name="T7" fmla="*/ 2147483647 h 107"/>
                <a:gd name="T8" fmla="*/ 0 w 17"/>
                <a:gd name="T9" fmla="*/ 0 h 107"/>
                <a:gd name="T10" fmla="*/ 0 w 17"/>
                <a:gd name="T11" fmla="*/ 2147483647 h 107"/>
                <a:gd name="T12" fmla="*/ 2147483647 w 17"/>
                <a:gd name="T13" fmla="*/ 2147483647 h 1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5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2147483647 w 294"/>
                <a:gd name="T1" fmla="*/ 2147483647 h 568"/>
                <a:gd name="T2" fmla="*/ 2147483647 w 294"/>
                <a:gd name="T3" fmla="*/ 2147483647 h 568"/>
                <a:gd name="T4" fmla="*/ 2147483647 w 294"/>
                <a:gd name="T5" fmla="*/ 2147483647 h 568"/>
                <a:gd name="T6" fmla="*/ 2147483647 w 294"/>
                <a:gd name="T7" fmla="*/ 2147483647 h 568"/>
                <a:gd name="T8" fmla="*/ 2147483647 w 294"/>
                <a:gd name="T9" fmla="*/ 2147483647 h 568"/>
                <a:gd name="T10" fmla="*/ 2147483647 w 294"/>
                <a:gd name="T11" fmla="*/ 2147483647 h 568"/>
                <a:gd name="T12" fmla="*/ 2147483647 w 294"/>
                <a:gd name="T13" fmla="*/ 0 h 568"/>
                <a:gd name="T14" fmla="*/ 2147483647 w 294"/>
                <a:gd name="T15" fmla="*/ 0 h 568"/>
                <a:gd name="T16" fmla="*/ 2147483647 w 294"/>
                <a:gd name="T17" fmla="*/ 2147483647 h 568"/>
                <a:gd name="T18" fmla="*/ 2147483647 w 294"/>
                <a:gd name="T19" fmla="*/ 2147483647 h 568"/>
                <a:gd name="T20" fmla="*/ 2147483647 w 294"/>
                <a:gd name="T21" fmla="*/ 2147483647 h 568"/>
                <a:gd name="T22" fmla="*/ 2147483647 w 294"/>
                <a:gd name="T23" fmla="*/ 2147483647 h 568"/>
                <a:gd name="T24" fmla="*/ 2147483647 w 294"/>
                <a:gd name="T25" fmla="*/ 2147483647 h 568"/>
                <a:gd name="T26" fmla="*/ 0 w 294"/>
                <a:gd name="T27" fmla="*/ 2147483647 h 568"/>
                <a:gd name="T28" fmla="*/ 2147483647 w 294"/>
                <a:gd name="T29" fmla="*/ 2147483647 h 568"/>
                <a:gd name="T30" fmla="*/ 2147483647 w 294"/>
                <a:gd name="T31" fmla="*/ 2147483647 h 56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6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2147483647 w 25"/>
                <a:gd name="T3" fmla="*/ 2147483647 h 53"/>
                <a:gd name="T4" fmla="*/ 2147483647 w 25"/>
                <a:gd name="T5" fmla="*/ 2147483647 h 53"/>
                <a:gd name="T6" fmla="*/ 0 w 25"/>
                <a:gd name="T7" fmla="*/ 0 h 5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7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2147483647 w 29"/>
                <a:gd name="T3" fmla="*/ 2147483647 h 141"/>
                <a:gd name="T4" fmla="*/ 2147483647 w 29"/>
                <a:gd name="T5" fmla="*/ 2147483647 h 141"/>
                <a:gd name="T6" fmla="*/ 2147483647 w 29"/>
                <a:gd name="T7" fmla="*/ 2147483647 h 141"/>
                <a:gd name="T8" fmla="*/ 2147483647 w 29"/>
                <a:gd name="T9" fmla="*/ 2147483647 h 141"/>
                <a:gd name="T10" fmla="*/ 2147483647 w 29"/>
                <a:gd name="T11" fmla="*/ 2147483647 h 141"/>
                <a:gd name="T12" fmla="*/ 2147483647 w 29"/>
                <a:gd name="T13" fmla="*/ 2147483647 h 141"/>
                <a:gd name="T14" fmla="*/ 0 w 29"/>
                <a:gd name="T15" fmla="*/ 0 h 1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8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2147483647 h 48"/>
                <a:gd name="T2" fmla="*/ 2147483647 w 8"/>
                <a:gd name="T3" fmla="*/ 2147483647 h 48"/>
                <a:gd name="T4" fmla="*/ 2147483647 w 8"/>
                <a:gd name="T5" fmla="*/ 2147483647 h 48"/>
                <a:gd name="T6" fmla="*/ 2147483647 w 8"/>
                <a:gd name="T7" fmla="*/ 2147483647 h 48"/>
                <a:gd name="T8" fmla="*/ 0 w 8"/>
                <a:gd name="T9" fmla="*/ 0 h 48"/>
                <a:gd name="T10" fmla="*/ 0 w 8"/>
                <a:gd name="T11" fmla="*/ 2147483647 h 48"/>
                <a:gd name="T12" fmla="*/ 0 w 8"/>
                <a:gd name="T13" fmla="*/ 2147483647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9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2147483647 w 44"/>
                <a:gd name="T1" fmla="*/ 2147483647 h 111"/>
                <a:gd name="T2" fmla="*/ 0 w 44"/>
                <a:gd name="T3" fmla="*/ 0 h 111"/>
                <a:gd name="T4" fmla="*/ 2147483647 w 44"/>
                <a:gd name="T5" fmla="*/ 2147483647 h 111"/>
                <a:gd name="T6" fmla="*/ 2147483647 w 44"/>
                <a:gd name="T7" fmla="*/ 2147483647 h 111"/>
                <a:gd name="T8" fmla="*/ 2147483647 w 44"/>
                <a:gd name="T9" fmla="*/ 2147483647 h 111"/>
                <a:gd name="T10" fmla="*/ 2147483647 w 44"/>
                <a:gd name="T11" fmla="*/ 2147483647 h 111"/>
                <a:gd name="T12" fmla="*/ 2147483647 w 44"/>
                <a:gd name="T13" fmla="*/ 2147483647 h 111"/>
                <a:gd name="T14" fmla="*/ 2147483647 w 44"/>
                <a:gd name="T15" fmla="*/ 2147483647 h 1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2" name="Rectangle 61"/>
          <p:cNvSpPr/>
          <p:nvPr/>
        </p:nvSpPr>
        <p:spPr>
          <a:xfrm>
            <a:off x="0" y="0"/>
            <a:ext cx="182563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53" name="Title Placeholder 1"/>
          <p:cNvSpPr>
            <a:spLocks noGrp="1"/>
          </p:cNvSpPr>
          <p:nvPr>
            <p:ph type="title"/>
          </p:nvPr>
        </p:nvSpPr>
        <p:spPr bwMode="auto">
          <a:xfrm>
            <a:off x="1944688" y="467916"/>
            <a:ext cx="6589712" cy="960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205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943100" y="1600200"/>
            <a:ext cx="6591300" cy="291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1" y="4601767"/>
            <a:ext cx="766763" cy="2774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3100" y="4601766"/>
            <a:ext cx="571658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590550"/>
            <a:ext cx="585788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CD52ADB0-53FD-4522-8D44-5FAE98203B0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60" r:id="rId1"/>
    <p:sldLayoutId id="2147486661" r:id="rId2"/>
    <p:sldLayoutId id="2147486662" r:id="rId3"/>
    <p:sldLayoutId id="2147486663" r:id="rId4"/>
    <p:sldLayoutId id="2147486664" r:id="rId5"/>
    <p:sldLayoutId id="2147486665" r:id="rId6"/>
    <p:sldLayoutId id="2147486666" r:id="rId7"/>
    <p:sldLayoutId id="2147486667" r:id="rId8"/>
    <p:sldLayoutId id="2147486668" r:id="rId9"/>
    <p:sldLayoutId id="2147486669" r:id="rId10"/>
    <p:sldLayoutId id="2147486670" r:id="rId11"/>
    <p:sldLayoutId id="2147486671" r:id="rId12"/>
    <p:sldLayoutId id="2147486672" r:id="rId13"/>
    <p:sldLayoutId id="2147486673" r:id="rId14"/>
    <p:sldLayoutId id="2147486674" r:id="rId15"/>
    <p:sldLayoutId id="2147486675" r:id="rId16"/>
    <p:sldLayoutId id="2147486676" r:id="rId17"/>
  </p:sldLayoutIdLst>
  <p:hf sldNum="0"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3.emf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_____Microsoft_Excel_97-20031.xls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_____Microsoft_Excel_97-20033.xls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oleObject" Target="../embeddings/_____Microsoft_Excel_97-20032.xls"/><Relationship Id="rId10" Type="http://schemas.openxmlformats.org/officeDocument/2006/relationships/image" Target="../media/image7.png"/><Relationship Id="rId4" Type="http://schemas.openxmlformats.org/officeDocument/2006/relationships/oleObject" Target="../embeddings/oleObject2.bin"/><Relationship Id="rId9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52388"/>
            <a:ext cx="8229600" cy="553641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Поступление доходов в бюджет за полугодие</a:t>
            </a:r>
            <a:br>
              <a:rPr lang="ru-RU" alt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2017 и 2018 годов</a:t>
            </a:r>
          </a:p>
        </p:txBody>
      </p:sp>
      <p:graphicFrame>
        <p:nvGraphicFramePr>
          <p:cNvPr id="20483" name="Object 51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48641232"/>
              </p:ext>
            </p:extLst>
          </p:nvPr>
        </p:nvGraphicFramePr>
        <p:xfrm>
          <a:off x="704637" y="2139702"/>
          <a:ext cx="7920037" cy="273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4" name="Worksheet" r:id="rId6" imgW="8534310" imgH="3933900" progId="Excel.Sheet.8">
                  <p:embed/>
                </p:oleObj>
              </mc:Choice>
              <mc:Fallback>
                <p:oleObj name="Worksheet" r:id="rId6" imgW="8534310" imgH="3933900" progId="Excel.Sheet.8">
                  <p:embed/>
                  <p:pic>
                    <p:nvPicPr>
                      <p:cNvPr id="0" name="Object 5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637" y="2139702"/>
                        <a:ext cx="7920037" cy="273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4" name="Text Box 6"/>
          <p:cNvSpPr txBox="1">
            <a:spLocks noChangeArrowheads="1"/>
          </p:cNvSpPr>
          <p:nvPr/>
        </p:nvSpPr>
        <p:spPr bwMode="auto">
          <a:xfrm>
            <a:off x="1748389" y="1508004"/>
            <a:ext cx="2238013" cy="461528"/>
          </a:xfrm>
          <a:prstGeom prst="rect">
            <a:avLst/>
          </a:prstGeom>
          <a:solidFill>
            <a:srgbClr val="CCFFCC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04" tIns="45652" rIns="91304" bIns="45652">
            <a:spAutoFit/>
          </a:bodyPr>
          <a:lstStyle>
            <a:lvl1pPr defTabSz="911225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1225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1225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1225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1225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  <a:defRPr/>
            </a:pPr>
            <a:r>
              <a:rPr kumimoji="1" lang="ru-RU" altLang="ru-RU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309 082</a:t>
            </a:r>
          </a:p>
        </p:txBody>
      </p:sp>
      <p:sp>
        <p:nvSpPr>
          <p:cNvPr id="10245" name="Text Box 6"/>
          <p:cNvSpPr txBox="1">
            <a:spLocks noChangeArrowheads="1"/>
          </p:cNvSpPr>
          <p:nvPr/>
        </p:nvSpPr>
        <p:spPr bwMode="auto">
          <a:xfrm>
            <a:off x="5268508" y="1554102"/>
            <a:ext cx="2239914" cy="461528"/>
          </a:xfrm>
          <a:prstGeom prst="rect">
            <a:avLst/>
          </a:prstGeom>
          <a:solidFill>
            <a:srgbClr val="CCFFCC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04" tIns="45652" rIns="91304" bIns="45652">
            <a:spAutoFit/>
          </a:bodyPr>
          <a:lstStyle>
            <a:lvl1pPr defTabSz="911225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1225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1225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1225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1225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1" lang="ru-RU" altLang="ru-RU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310 543</a:t>
            </a:r>
          </a:p>
        </p:txBody>
      </p:sp>
      <p:sp>
        <p:nvSpPr>
          <p:cNvPr id="20490" name="Text Box 8"/>
          <p:cNvSpPr txBox="1">
            <a:spLocks noChangeArrowheads="1"/>
          </p:cNvSpPr>
          <p:nvPr/>
        </p:nvSpPr>
        <p:spPr bwMode="auto">
          <a:xfrm>
            <a:off x="1757726" y="911714"/>
            <a:ext cx="2232025" cy="461528"/>
          </a:xfrm>
          <a:prstGeom prst="rect">
            <a:avLst/>
          </a:prstGeom>
          <a:gradFill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81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04" tIns="45652" rIns="91304" bIns="45652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ru-RU" altLang="ru-RU" sz="24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kumimoji="1" lang="ru-RU" altLang="ru-RU" sz="2400" b="1" dirty="0">
                <a:solidFill>
                  <a:srgbClr val="FF0000"/>
                </a:solidFill>
                <a:latin typeface="Times New Roman" pitchFamily="18" charset="0"/>
              </a:rPr>
              <a:t>2017 год</a:t>
            </a:r>
          </a:p>
        </p:txBody>
      </p:sp>
      <p:sp>
        <p:nvSpPr>
          <p:cNvPr id="20491" name="Text Box 8"/>
          <p:cNvSpPr txBox="1">
            <a:spLocks noChangeArrowheads="1"/>
          </p:cNvSpPr>
          <p:nvPr/>
        </p:nvSpPr>
        <p:spPr bwMode="auto">
          <a:xfrm>
            <a:off x="5276397" y="911714"/>
            <a:ext cx="2232025" cy="461528"/>
          </a:xfrm>
          <a:prstGeom prst="rect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81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04" tIns="45652" rIns="91304" bIns="45652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ru-RU" altLang="ru-RU" sz="24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kumimoji="1" lang="ru-RU" altLang="ru-RU" sz="2400" b="1" dirty="0">
                <a:solidFill>
                  <a:srgbClr val="FF0000"/>
                </a:solidFill>
                <a:latin typeface="Times New Roman" pitchFamily="18" charset="0"/>
              </a:rPr>
              <a:t>2018 год</a:t>
            </a:r>
          </a:p>
        </p:txBody>
      </p:sp>
      <p:sp>
        <p:nvSpPr>
          <p:cNvPr id="20492" name="AutoShape 13"/>
          <p:cNvSpPr>
            <a:spLocks noChangeArrowheads="1"/>
          </p:cNvSpPr>
          <p:nvPr/>
        </p:nvSpPr>
        <p:spPr bwMode="auto">
          <a:xfrm>
            <a:off x="225249" y="4115748"/>
            <a:ext cx="1616075" cy="492919"/>
          </a:xfrm>
          <a:prstGeom prst="roundRect">
            <a:avLst>
              <a:gd name="adj" fmla="val 16667"/>
            </a:avLst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304" tIns="45652" rIns="91304" bIns="45652" anchor="ctr"/>
          <a:lstStyle/>
          <a:p>
            <a:pPr algn="ctr" defTabSz="911225" eaLnBrk="1" hangingPunct="1"/>
            <a:r>
              <a:rPr lang="ru-RU" altLang="ru-RU" sz="1400" b="1" dirty="0">
                <a:latin typeface="Times New Roman" pitchFamily="18" charset="0"/>
              </a:rPr>
              <a:t>Налоговые и </a:t>
            </a:r>
          </a:p>
          <a:p>
            <a:pPr algn="ctr" defTabSz="911225" eaLnBrk="1" hangingPunct="1"/>
            <a:r>
              <a:rPr lang="ru-RU" altLang="ru-RU" sz="1400" b="1" dirty="0">
                <a:latin typeface="Times New Roman" pitchFamily="18" charset="0"/>
              </a:rPr>
              <a:t>неналоговые доходы</a:t>
            </a:r>
          </a:p>
        </p:txBody>
      </p:sp>
      <p:sp>
        <p:nvSpPr>
          <p:cNvPr id="20493" name="AutoShape 15"/>
          <p:cNvSpPr>
            <a:spLocks noChangeArrowheads="1"/>
          </p:cNvSpPr>
          <p:nvPr/>
        </p:nvSpPr>
        <p:spPr bwMode="auto">
          <a:xfrm>
            <a:off x="124945" y="2822972"/>
            <a:ext cx="1547813" cy="502444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304" tIns="45652" rIns="91304" bIns="45652" anchor="ctr"/>
          <a:lstStyle/>
          <a:p>
            <a:pPr algn="ctr" defTabSz="911225" eaLnBrk="1" hangingPunct="1"/>
            <a:r>
              <a:rPr lang="ru-RU" altLang="ru-RU" sz="1400" b="1" dirty="0">
                <a:latin typeface="Times New Roman" pitchFamily="18" charset="0"/>
              </a:rPr>
              <a:t>Безвозмездные </a:t>
            </a:r>
          </a:p>
          <a:p>
            <a:pPr algn="ctr" defTabSz="911225" eaLnBrk="1" hangingPunct="1"/>
            <a:r>
              <a:rPr lang="ru-RU" altLang="ru-RU" sz="1400" b="1" dirty="0">
                <a:latin typeface="Times New Roman" pitchFamily="18" charset="0"/>
              </a:rPr>
              <a:t>поступления</a:t>
            </a:r>
          </a:p>
        </p:txBody>
      </p:sp>
      <p:sp>
        <p:nvSpPr>
          <p:cNvPr id="20494" name="AutoShape 18"/>
          <p:cNvSpPr>
            <a:spLocks noChangeArrowheads="1"/>
          </p:cNvSpPr>
          <p:nvPr/>
        </p:nvSpPr>
        <p:spPr bwMode="auto">
          <a:xfrm>
            <a:off x="1835150" y="3062288"/>
            <a:ext cx="622300" cy="173831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FFCC"/>
            </a:solidFill>
            <a:prstDash val="sysDot"/>
            <a:round/>
            <a:headEnd/>
            <a:tailEnd/>
          </a:ln>
        </p:spPr>
        <p:txBody>
          <a:bodyPr wrap="none" lIns="91304" tIns="45652" rIns="91304" bIns="45652" anchor="ctr"/>
          <a:lstStyle/>
          <a:p>
            <a:pPr algn="ctr" defTabSz="911225" eaLnBrk="1" hangingPunct="1"/>
            <a:r>
              <a:rPr lang="ru-RU" altLang="ru-RU" sz="1600"/>
              <a:t>77,3%</a:t>
            </a:r>
          </a:p>
        </p:txBody>
      </p:sp>
      <p:sp>
        <p:nvSpPr>
          <p:cNvPr id="20495" name="AutoShape 20"/>
          <p:cNvSpPr>
            <a:spLocks noChangeArrowheads="1"/>
          </p:cNvSpPr>
          <p:nvPr/>
        </p:nvSpPr>
        <p:spPr bwMode="auto">
          <a:xfrm>
            <a:off x="6980238" y="4079081"/>
            <a:ext cx="431800" cy="161925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FFCC"/>
            </a:solidFill>
            <a:prstDash val="sysDot"/>
            <a:round/>
            <a:headEnd/>
            <a:tailEnd/>
          </a:ln>
        </p:spPr>
        <p:txBody>
          <a:bodyPr wrap="none" lIns="91304" tIns="45652" rIns="91304" bIns="45652" anchor="ctr"/>
          <a:lstStyle/>
          <a:p>
            <a:pPr algn="ctr" defTabSz="911225" eaLnBrk="1" hangingPunct="1"/>
            <a:r>
              <a:rPr lang="ru-RU" altLang="ru-RU" sz="1600" dirty="0"/>
              <a:t>24%</a:t>
            </a:r>
          </a:p>
        </p:txBody>
      </p:sp>
      <p:sp>
        <p:nvSpPr>
          <p:cNvPr id="20496" name="AutoShape 21"/>
          <p:cNvSpPr>
            <a:spLocks noChangeArrowheads="1"/>
          </p:cNvSpPr>
          <p:nvPr/>
        </p:nvSpPr>
        <p:spPr bwMode="auto">
          <a:xfrm>
            <a:off x="6980239" y="3074194"/>
            <a:ext cx="503237" cy="161925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FFCC"/>
            </a:solidFill>
            <a:prstDash val="sysDot"/>
            <a:round/>
            <a:headEnd/>
            <a:tailEnd/>
          </a:ln>
        </p:spPr>
        <p:txBody>
          <a:bodyPr wrap="none" lIns="91304" tIns="45652" rIns="91304" bIns="45652" anchor="ctr"/>
          <a:lstStyle/>
          <a:p>
            <a:pPr algn="ctr" defTabSz="911225" eaLnBrk="1" hangingPunct="1"/>
            <a:r>
              <a:rPr lang="ru-RU" altLang="ru-RU" sz="1600"/>
              <a:t>76%</a:t>
            </a:r>
          </a:p>
        </p:txBody>
      </p:sp>
      <p:sp>
        <p:nvSpPr>
          <p:cNvPr id="20497" name="Rectangle 26"/>
          <p:cNvSpPr>
            <a:spLocks noChangeArrowheads="1"/>
          </p:cNvSpPr>
          <p:nvPr/>
        </p:nvSpPr>
        <p:spPr bwMode="auto">
          <a:xfrm>
            <a:off x="3995738" y="2680097"/>
            <a:ext cx="10287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911225" eaLnBrk="1" hangingPunct="1"/>
            <a:endParaRPr lang="ru-RU" altLang="ru-RU"/>
          </a:p>
        </p:txBody>
      </p:sp>
      <p:sp>
        <p:nvSpPr>
          <p:cNvPr id="20498" name="Rectangle 49"/>
          <p:cNvSpPr>
            <a:spLocks noChangeArrowheads="1"/>
          </p:cNvSpPr>
          <p:nvPr/>
        </p:nvSpPr>
        <p:spPr bwMode="auto">
          <a:xfrm>
            <a:off x="4479925" y="2434829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1225" eaLnBrk="1" hangingPunct="1"/>
            <a:endParaRPr lang="ru-RU" altLang="ru-RU"/>
          </a:p>
        </p:txBody>
      </p:sp>
      <p:sp>
        <p:nvSpPr>
          <p:cNvPr id="20499" name="Rectangle 50"/>
          <p:cNvSpPr>
            <a:spLocks noChangeArrowheads="1"/>
          </p:cNvSpPr>
          <p:nvPr/>
        </p:nvSpPr>
        <p:spPr bwMode="auto">
          <a:xfrm>
            <a:off x="1042988" y="1600200"/>
            <a:ext cx="10080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911225" eaLnBrk="1" hangingPunct="1"/>
            <a:endParaRPr lang="ru-RU" altLang="ru-RU"/>
          </a:p>
        </p:txBody>
      </p:sp>
      <p:sp>
        <p:nvSpPr>
          <p:cNvPr id="25621" name="AutoShape 10"/>
          <p:cNvSpPr>
            <a:spLocks noChangeArrowheads="1"/>
          </p:cNvSpPr>
          <p:nvPr/>
        </p:nvSpPr>
        <p:spPr bwMode="auto">
          <a:xfrm rot="20184433">
            <a:off x="4157578" y="3924473"/>
            <a:ext cx="1014156" cy="673894"/>
          </a:xfrm>
          <a:prstGeom prst="rightArrow">
            <a:avLst>
              <a:gd name="adj1" fmla="val 50000"/>
              <a:gd name="adj2" fmla="val 36552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lIns="91304" tIns="45652" rIns="91304" bIns="45652" anchor="ctr"/>
          <a:lstStyle>
            <a:lvl1pPr defTabSz="911225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 defTabSz="911225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 defTabSz="911225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 defTabSz="911225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 defTabSz="911225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911225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911225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911225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911225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kumimoji="1" lang="ru-RU" altLang="ru-RU" smtClean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503" name="Text Box 67"/>
          <p:cNvSpPr txBox="1">
            <a:spLocks noChangeArrowheads="1"/>
          </p:cNvSpPr>
          <p:nvPr/>
        </p:nvSpPr>
        <p:spPr bwMode="auto">
          <a:xfrm rot="20369861">
            <a:off x="4018900" y="4025459"/>
            <a:ext cx="1382252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100" b="1" dirty="0">
                <a:solidFill>
                  <a:srgbClr val="FF0000"/>
                </a:solidFill>
                <a:cs typeface="Tahoma" pitchFamily="34" charset="0"/>
              </a:rPr>
              <a:t>106,4% (+6,4%</a:t>
            </a:r>
            <a:r>
              <a:rPr lang="ru-RU" altLang="ru-RU" sz="1100" b="1" dirty="0">
                <a:cs typeface="Tahoma" pitchFamily="34" charset="0"/>
              </a:rPr>
              <a:t>)</a:t>
            </a:r>
          </a:p>
          <a:p>
            <a:pPr algn="ctr" eaLnBrk="1" hangingPunct="1"/>
            <a:endParaRPr lang="en-US" altLang="ru-RU" sz="1100" dirty="0">
              <a:cs typeface="Tahoma" pitchFamily="34" charset="0"/>
            </a:endParaRPr>
          </a:p>
        </p:txBody>
      </p:sp>
      <p:sp>
        <p:nvSpPr>
          <p:cNvPr id="20504" name="Text Box 71"/>
          <p:cNvSpPr txBox="1">
            <a:spLocks noChangeArrowheads="1"/>
          </p:cNvSpPr>
          <p:nvPr/>
        </p:nvSpPr>
        <p:spPr bwMode="auto">
          <a:xfrm>
            <a:off x="5648732" y="4160043"/>
            <a:ext cx="11890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1400" b="1" dirty="0"/>
              <a:t>74699</a:t>
            </a:r>
          </a:p>
          <a:p>
            <a:pPr eaLnBrk="1" hangingPunct="1"/>
            <a:r>
              <a:rPr lang="ru-RU" altLang="ru-RU" sz="1400" b="1" dirty="0"/>
              <a:t> </a:t>
            </a:r>
          </a:p>
        </p:txBody>
      </p:sp>
      <p:sp>
        <p:nvSpPr>
          <p:cNvPr id="20505" name="Text Box 71"/>
          <p:cNvSpPr txBox="1">
            <a:spLocks noChangeArrowheads="1"/>
          </p:cNvSpPr>
          <p:nvPr/>
        </p:nvSpPr>
        <p:spPr bwMode="auto">
          <a:xfrm>
            <a:off x="2411413" y="2889647"/>
            <a:ext cx="100806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1400" b="1"/>
              <a:t>  </a:t>
            </a:r>
          </a:p>
        </p:txBody>
      </p:sp>
      <p:sp>
        <p:nvSpPr>
          <p:cNvPr id="20506" name="Text Box 71"/>
          <p:cNvSpPr txBox="1">
            <a:spLocks noChangeArrowheads="1"/>
          </p:cNvSpPr>
          <p:nvPr/>
        </p:nvSpPr>
        <p:spPr bwMode="auto">
          <a:xfrm>
            <a:off x="2784839" y="4244356"/>
            <a:ext cx="120491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1400" b="1" dirty="0"/>
              <a:t> 70217</a:t>
            </a:r>
          </a:p>
        </p:txBody>
      </p:sp>
      <p:sp>
        <p:nvSpPr>
          <p:cNvPr id="20507" name="Text Box 71"/>
          <p:cNvSpPr txBox="1">
            <a:spLocks noChangeArrowheads="1"/>
          </p:cNvSpPr>
          <p:nvPr/>
        </p:nvSpPr>
        <p:spPr bwMode="auto">
          <a:xfrm>
            <a:off x="2908301" y="3040857"/>
            <a:ext cx="14001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1400" b="1"/>
              <a:t> 238864</a:t>
            </a:r>
          </a:p>
          <a:p>
            <a:pPr eaLnBrk="1" hangingPunct="1"/>
            <a:endParaRPr lang="ru-RU" altLang="ru-RU" sz="1400" b="1"/>
          </a:p>
        </p:txBody>
      </p:sp>
      <p:sp>
        <p:nvSpPr>
          <p:cNvPr id="20508" name="Text Box 71"/>
          <p:cNvSpPr txBox="1">
            <a:spLocks noChangeArrowheads="1"/>
          </p:cNvSpPr>
          <p:nvPr/>
        </p:nvSpPr>
        <p:spPr bwMode="auto">
          <a:xfrm>
            <a:off x="5559426" y="3065860"/>
            <a:ext cx="128111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1400" b="1"/>
              <a:t>   238844</a:t>
            </a:r>
          </a:p>
        </p:txBody>
      </p:sp>
      <p:sp>
        <p:nvSpPr>
          <p:cNvPr id="20509" name="AutoShape 20"/>
          <p:cNvSpPr>
            <a:spLocks noChangeArrowheads="1"/>
          </p:cNvSpPr>
          <p:nvPr/>
        </p:nvSpPr>
        <p:spPr bwMode="auto">
          <a:xfrm>
            <a:off x="1952625" y="4126706"/>
            <a:ext cx="603250" cy="161925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FFCC"/>
            </a:solidFill>
            <a:prstDash val="sysDot"/>
            <a:round/>
            <a:headEnd/>
            <a:tailEnd/>
          </a:ln>
        </p:spPr>
        <p:txBody>
          <a:bodyPr wrap="none" lIns="91304" tIns="45652" rIns="91304" bIns="45652" anchor="ctr"/>
          <a:lstStyle/>
          <a:p>
            <a:pPr algn="ctr" defTabSz="911225" eaLnBrk="1" hangingPunct="1"/>
            <a:r>
              <a:rPr lang="ru-RU" altLang="ru-RU" sz="1600"/>
              <a:t>22,7%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7564962" y="462287"/>
            <a:ext cx="1306503" cy="3366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2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20553" name="SapphireHiddenControl" r:id="rId2" imgW="6095880" imgH="4067280"/>
        </mc:Choice>
        <mc:Fallback>
          <p:control name="SapphireHiddenControl" r:id="rId2" imgW="6095880" imgH="4067280">
            <p:pic>
              <p:nvPicPr>
                <p:cNvPr id="0" name="SapphireHiddenControl" hidden="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6096000" cy="40671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9350" y="17860"/>
            <a:ext cx="7345363" cy="776288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sz="2000" b="1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altLang="ru-RU" sz="2000" b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alt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Анализ структуры поступлений налоговых и неналоговых доходов в бюджет за полугодие 2017 и 2018 годов</a:t>
            </a:r>
            <a:endParaRPr lang="ru-RU" altLang="ru-RU" sz="12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07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993775" y="2107406"/>
          <a:ext cx="3759200" cy="180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7" name="Диаграмма" r:id="rId5" imgW="4400595" imgH="2809897" progId="Excel.Chart.8">
                  <p:embed/>
                </p:oleObj>
              </mc:Choice>
              <mc:Fallback>
                <p:oleObj name="Диаграмма" r:id="rId5" imgW="4400595" imgH="2809897" progId="Excel.Char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107406"/>
                        <a:ext cx="3759200" cy="180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8" name="Object 20"/>
          <p:cNvGraphicFramePr>
            <a:graphicFrameLocks noGrp="1" noChangeAspect="1"/>
          </p:cNvGraphicFramePr>
          <p:nvPr>
            <p:ph sz="half" idx="2"/>
          </p:nvPr>
        </p:nvGraphicFramePr>
        <p:xfrm>
          <a:off x="4521200" y="1989535"/>
          <a:ext cx="3790950" cy="20585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8" name="Диаграмма" r:id="rId8" imgW="9391569" imgH="6800841" progId="Excel.Chart.8">
                  <p:embed/>
                </p:oleObj>
              </mc:Choice>
              <mc:Fallback>
                <p:oleObj name="Диаграмма" r:id="rId8" imgW="9391569" imgH="6800841" progId="Excel.Chart.8">
                  <p:embed/>
                  <p:pic>
                    <p:nvPicPr>
                      <p:cNvPr id="0" name="Object 2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1200" y="1989535"/>
                        <a:ext cx="3790950" cy="20585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9" name="TextBox 27"/>
          <p:cNvSpPr txBox="1">
            <a:spLocks noChangeArrowheads="1"/>
          </p:cNvSpPr>
          <p:nvPr/>
        </p:nvSpPr>
        <p:spPr bwMode="auto">
          <a:xfrm>
            <a:off x="2365376" y="1214438"/>
            <a:ext cx="1497251" cy="52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04" tIns="45652" rIns="91304" bIns="45652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kumimoji="1" lang="ru-RU" altLang="ru-RU" sz="2800" b="1">
                <a:solidFill>
                  <a:srgbClr val="0A0AFF"/>
                </a:solidFill>
                <a:latin typeface="Times New Roman" pitchFamily="18" charset="0"/>
              </a:rPr>
              <a:t>2017 год</a:t>
            </a:r>
          </a:p>
        </p:txBody>
      </p:sp>
      <p:sp>
        <p:nvSpPr>
          <p:cNvPr id="21510" name="TextBox 27"/>
          <p:cNvSpPr txBox="1">
            <a:spLocks noChangeArrowheads="1"/>
          </p:cNvSpPr>
          <p:nvPr/>
        </p:nvSpPr>
        <p:spPr bwMode="auto">
          <a:xfrm>
            <a:off x="5454651" y="1221582"/>
            <a:ext cx="1497251" cy="52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04" tIns="45652" rIns="91304" bIns="45652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kumimoji="1" lang="ru-RU" altLang="ru-RU" sz="2800" b="1">
                <a:solidFill>
                  <a:srgbClr val="0A0AFF"/>
                </a:solidFill>
                <a:latin typeface="Times New Roman" pitchFamily="18" charset="0"/>
              </a:rPr>
              <a:t>2018 год</a:t>
            </a:r>
          </a:p>
        </p:txBody>
      </p:sp>
      <p:sp>
        <p:nvSpPr>
          <p:cNvPr id="21511" name="AutoShape 7"/>
          <p:cNvSpPr>
            <a:spLocks noChangeArrowheads="1"/>
          </p:cNvSpPr>
          <p:nvPr/>
        </p:nvSpPr>
        <p:spPr bwMode="auto">
          <a:xfrm>
            <a:off x="5567363" y="3917933"/>
            <a:ext cx="1943100" cy="540544"/>
          </a:xfrm>
          <a:prstGeom prst="roundRect">
            <a:avLst>
              <a:gd name="adj" fmla="val 16667"/>
            </a:avLst>
          </a:prstGeom>
          <a:solidFill>
            <a:srgbClr val="FFDD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304" tIns="45652" rIns="91304" bIns="45652" anchor="ctr"/>
          <a:lstStyle/>
          <a:p>
            <a:pPr algn="ctr" defTabSz="911225" eaLnBrk="1" hangingPunct="1"/>
            <a:r>
              <a:rPr lang="ru-RU" altLang="ru-RU" b="1" dirty="0">
                <a:solidFill>
                  <a:srgbClr val="A50021"/>
                </a:solidFill>
              </a:rPr>
              <a:t>Всего </a:t>
            </a:r>
            <a:r>
              <a:rPr lang="ru-RU" altLang="ru-RU" b="1" dirty="0" smtClean="0">
                <a:solidFill>
                  <a:srgbClr val="A50021"/>
                </a:solidFill>
              </a:rPr>
              <a:t>74 699</a:t>
            </a:r>
            <a:endParaRPr lang="ru-RU" altLang="ru-RU" b="1" dirty="0">
              <a:solidFill>
                <a:srgbClr val="A50021"/>
              </a:solidFill>
            </a:endParaRPr>
          </a:p>
          <a:p>
            <a:pPr algn="ctr" defTabSz="911225" eaLnBrk="1" hangingPunct="1"/>
            <a:r>
              <a:rPr lang="ru-RU" altLang="ru-RU" b="1" dirty="0" err="1">
                <a:solidFill>
                  <a:srgbClr val="A50021"/>
                </a:solidFill>
              </a:rPr>
              <a:t>тыс.руб</a:t>
            </a:r>
            <a:r>
              <a:rPr lang="ru-RU" altLang="ru-RU" b="1" dirty="0">
                <a:solidFill>
                  <a:srgbClr val="A50021"/>
                </a:solidFill>
              </a:rPr>
              <a:t>.</a:t>
            </a:r>
          </a:p>
        </p:txBody>
      </p:sp>
      <p:sp>
        <p:nvSpPr>
          <p:cNvPr id="21512" name="AutoShape 11"/>
          <p:cNvSpPr>
            <a:spLocks noChangeArrowheads="1"/>
          </p:cNvSpPr>
          <p:nvPr/>
        </p:nvSpPr>
        <p:spPr bwMode="auto">
          <a:xfrm>
            <a:off x="1824956" y="3940373"/>
            <a:ext cx="1943100" cy="527447"/>
          </a:xfrm>
          <a:prstGeom prst="roundRect">
            <a:avLst>
              <a:gd name="adj" fmla="val 16667"/>
            </a:avLst>
          </a:prstGeom>
          <a:solidFill>
            <a:srgbClr val="FFDD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304" tIns="45652" rIns="91304" bIns="45652" anchor="ctr"/>
          <a:lstStyle/>
          <a:p>
            <a:pPr algn="ctr" defTabSz="911225" eaLnBrk="1" hangingPunct="1"/>
            <a:r>
              <a:rPr lang="ru-RU" altLang="ru-RU" b="1" dirty="0">
                <a:solidFill>
                  <a:srgbClr val="A50021"/>
                </a:solidFill>
              </a:rPr>
              <a:t>Всего </a:t>
            </a:r>
            <a:r>
              <a:rPr lang="ru-RU" altLang="ru-RU" b="1" dirty="0" smtClean="0">
                <a:solidFill>
                  <a:srgbClr val="A50021"/>
                </a:solidFill>
              </a:rPr>
              <a:t>70 217</a:t>
            </a:r>
          </a:p>
          <a:p>
            <a:pPr algn="ctr" defTabSz="911225" eaLnBrk="1" hangingPunct="1"/>
            <a:r>
              <a:rPr lang="ru-RU" altLang="ru-RU" b="1" dirty="0" err="1" smtClean="0">
                <a:solidFill>
                  <a:srgbClr val="A50021"/>
                </a:solidFill>
              </a:rPr>
              <a:t>тыс.руб</a:t>
            </a:r>
            <a:r>
              <a:rPr lang="ru-RU" altLang="ru-RU" b="1" dirty="0" smtClean="0">
                <a:solidFill>
                  <a:srgbClr val="A50021"/>
                </a:solidFill>
              </a:rPr>
              <a:t>.</a:t>
            </a:r>
            <a:endParaRPr lang="ru-RU" altLang="ru-RU" b="1" dirty="0">
              <a:solidFill>
                <a:srgbClr val="A50021"/>
              </a:solidFill>
            </a:endParaRPr>
          </a:p>
        </p:txBody>
      </p:sp>
      <p:sp>
        <p:nvSpPr>
          <p:cNvPr id="21513" name="Text Box 14"/>
          <p:cNvSpPr txBox="1">
            <a:spLocks noChangeArrowheads="1"/>
          </p:cNvSpPr>
          <p:nvPr/>
        </p:nvSpPr>
        <p:spPr bwMode="auto">
          <a:xfrm>
            <a:off x="2246630" y="3007519"/>
            <a:ext cx="13789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400" b="1">
                <a:solidFill>
                  <a:schemeClr val="bg2"/>
                </a:solidFill>
              </a:rPr>
              <a:t>НДФЛ 55381</a:t>
            </a:r>
          </a:p>
        </p:txBody>
      </p:sp>
      <p:sp>
        <p:nvSpPr>
          <p:cNvPr id="21514" name="Text Box 15"/>
          <p:cNvSpPr txBox="1">
            <a:spLocks noChangeArrowheads="1"/>
          </p:cNvSpPr>
          <p:nvPr/>
        </p:nvSpPr>
        <p:spPr bwMode="auto">
          <a:xfrm>
            <a:off x="1696121" y="2302995"/>
            <a:ext cx="1100385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000" b="1" dirty="0"/>
              <a:t>Акцизы </a:t>
            </a:r>
            <a:r>
              <a:rPr lang="ru-RU" altLang="ru-RU" sz="1000" b="1" dirty="0" smtClean="0"/>
              <a:t>6 447</a:t>
            </a:r>
            <a:endParaRPr lang="ru-RU" altLang="ru-RU" sz="1000" b="1" dirty="0"/>
          </a:p>
        </p:txBody>
      </p:sp>
      <p:sp>
        <p:nvSpPr>
          <p:cNvPr id="21515" name="Text Box 16"/>
          <p:cNvSpPr txBox="1">
            <a:spLocks noChangeArrowheads="1"/>
          </p:cNvSpPr>
          <p:nvPr/>
        </p:nvSpPr>
        <p:spPr bwMode="auto">
          <a:xfrm>
            <a:off x="913476" y="1759298"/>
            <a:ext cx="1316037" cy="70788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000" b="1" dirty="0"/>
              <a:t>Налоги на </a:t>
            </a:r>
          </a:p>
          <a:p>
            <a:pPr eaLnBrk="1" hangingPunct="1"/>
            <a:r>
              <a:rPr lang="ru-RU" altLang="ru-RU" sz="1000" b="1" dirty="0"/>
              <a:t>совокупный</a:t>
            </a:r>
          </a:p>
          <a:p>
            <a:pPr algn="ctr" eaLnBrk="1" hangingPunct="1"/>
            <a:r>
              <a:rPr lang="ru-RU" altLang="ru-RU" sz="1000" b="1" dirty="0"/>
              <a:t>доход</a:t>
            </a:r>
          </a:p>
          <a:p>
            <a:pPr algn="ctr" eaLnBrk="1" hangingPunct="1"/>
            <a:r>
              <a:rPr lang="ru-RU" altLang="ru-RU" sz="1000" b="1" dirty="0"/>
              <a:t> </a:t>
            </a:r>
            <a:r>
              <a:rPr lang="ru-RU" altLang="ru-RU" sz="1000" b="1" dirty="0" smtClean="0"/>
              <a:t>3 226</a:t>
            </a:r>
            <a:endParaRPr lang="ru-RU" altLang="ru-RU" sz="1000" b="1" dirty="0"/>
          </a:p>
        </p:txBody>
      </p:sp>
      <p:sp>
        <p:nvSpPr>
          <p:cNvPr id="21516" name="Text Box 18"/>
          <p:cNvSpPr txBox="1">
            <a:spLocks noChangeArrowheads="1"/>
          </p:cNvSpPr>
          <p:nvPr/>
        </p:nvSpPr>
        <p:spPr bwMode="auto">
          <a:xfrm>
            <a:off x="137490" y="2186520"/>
            <a:ext cx="1327608" cy="55399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000" b="1" dirty="0"/>
              <a:t>Доходы от</a:t>
            </a:r>
          </a:p>
          <a:p>
            <a:pPr algn="ctr" eaLnBrk="1" hangingPunct="1"/>
            <a:r>
              <a:rPr lang="ru-RU" altLang="ru-RU" sz="1000" b="1" dirty="0"/>
              <a:t> использования </a:t>
            </a:r>
          </a:p>
          <a:p>
            <a:pPr algn="ctr" eaLnBrk="1" hangingPunct="1"/>
            <a:r>
              <a:rPr lang="ru-RU" altLang="ru-RU" sz="1000" b="1" dirty="0"/>
              <a:t>имущества </a:t>
            </a:r>
            <a:r>
              <a:rPr lang="ru-RU" altLang="ru-RU" sz="1000" b="1" dirty="0" smtClean="0"/>
              <a:t>2 640</a:t>
            </a:r>
            <a:endParaRPr lang="ru-RU" altLang="ru-RU" sz="1000" b="1" dirty="0"/>
          </a:p>
        </p:txBody>
      </p:sp>
      <p:sp>
        <p:nvSpPr>
          <p:cNvPr id="3089" name="Text Box 19"/>
          <p:cNvSpPr txBox="1">
            <a:spLocks noChangeArrowheads="1"/>
          </p:cNvSpPr>
          <p:nvPr/>
        </p:nvSpPr>
        <p:spPr bwMode="auto">
          <a:xfrm>
            <a:off x="222650" y="2709895"/>
            <a:ext cx="1157287" cy="55399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1000" b="1" dirty="0" smtClean="0"/>
              <a:t>Прочие</a:t>
            </a:r>
          </a:p>
          <a:p>
            <a:pPr algn="ctr" eaLnBrk="1" hangingPunct="1">
              <a:defRPr/>
            </a:pPr>
            <a:r>
              <a:rPr lang="ru-RU" altLang="ru-RU" sz="1000" b="1" dirty="0" smtClean="0"/>
              <a:t>доходы </a:t>
            </a:r>
          </a:p>
          <a:p>
            <a:pPr algn="ctr" eaLnBrk="1" hangingPunct="1">
              <a:defRPr/>
            </a:pPr>
            <a:r>
              <a:rPr lang="ru-RU" altLang="ru-RU" sz="1000" b="1" dirty="0" smtClean="0"/>
              <a:t>2 209</a:t>
            </a:r>
          </a:p>
        </p:txBody>
      </p:sp>
      <p:sp>
        <p:nvSpPr>
          <p:cNvPr id="21518" name="Text Box 21"/>
          <p:cNvSpPr txBox="1">
            <a:spLocks noChangeArrowheads="1"/>
          </p:cNvSpPr>
          <p:nvPr/>
        </p:nvSpPr>
        <p:spPr bwMode="auto">
          <a:xfrm>
            <a:off x="5223192" y="2965848"/>
            <a:ext cx="13789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400" b="1">
                <a:solidFill>
                  <a:schemeClr val="bg2"/>
                </a:solidFill>
              </a:rPr>
              <a:t>НДФЛ 58785</a:t>
            </a:r>
          </a:p>
        </p:txBody>
      </p:sp>
      <p:sp>
        <p:nvSpPr>
          <p:cNvPr id="21519" name="Text Box 23"/>
          <p:cNvSpPr txBox="1">
            <a:spLocks noChangeArrowheads="1"/>
          </p:cNvSpPr>
          <p:nvPr/>
        </p:nvSpPr>
        <p:spPr bwMode="auto">
          <a:xfrm>
            <a:off x="4355975" y="2243250"/>
            <a:ext cx="1406525" cy="70788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000" b="1" dirty="0"/>
              <a:t>Налоги на </a:t>
            </a:r>
          </a:p>
          <a:p>
            <a:pPr algn="ctr" eaLnBrk="1" hangingPunct="1"/>
            <a:r>
              <a:rPr lang="ru-RU" altLang="ru-RU" sz="1000" b="1" dirty="0"/>
              <a:t>совокупный</a:t>
            </a:r>
          </a:p>
          <a:p>
            <a:pPr algn="ctr" eaLnBrk="1" hangingPunct="1"/>
            <a:r>
              <a:rPr lang="ru-RU" altLang="ru-RU" sz="1000" b="1" dirty="0"/>
              <a:t>доход</a:t>
            </a:r>
          </a:p>
          <a:p>
            <a:pPr algn="ctr" eaLnBrk="1" hangingPunct="1"/>
            <a:r>
              <a:rPr lang="ru-RU" altLang="ru-RU" sz="1000" b="1" dirty="0"/>
              <a:t> </a:t>
            </a:r>
            <a:r>
              <a:rPr lang="ru-RU" altLang="ru-RU" sz="1000" b="1" dirty="0" smtClean="0"/>
              <a:t>3 553</a:t>
            </a:r>
            <a:endParaRPr lang="ru-RU" altLang="ru-RU" sz="1000" b="1" dirty="0"/>
          </a:p>
        </p:txBody>
      </p:sp>
      <p:sp>
        <p:nvSpPr>
          <p:cNvPr id="21520" name="Text Box 27"/>
          <p:cNvSpPr txBox="1">
            <a:spLocks noChangeArrowheads="1"/>
          </p:cNvSpPr>
          <p:nvPr/>
        </p:nvSpPr>
        <p:spPr bwMode="auto">
          <a:xfrm>
            <a:off x="5248841" y="1827751"/>
            <a:ext cx="1327608" cy="55399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000" b="1" dirty="0"/>
              <a:t>Доходы от</a:t>
            </a:r>
          </a:p>
          <a:p>
            <a:pPr algn="ctr" eaLnBrk="1" hangingPunct="1"/>
            <a:r>
              <a:rPr lang="ru-RU" altLang="ru-RU" sz="1000" b="1" dirty="0"/>
              <a:t> использования </a:t>
            </a:r>
          </a:p>
          <a:p>
            <a:pPr algn="ctr" eaLnBrk="1" hangingPunct="1"/>
            <a:r>
              <a:rPr lang="ru-RU" altLang="ru-RU" sz="1000" b="1" dirty="0"/>
              <a:t>имущества </a:t>
            </a:r>
            <a:r>
              <a:rPr lang="ru-RU" altLang="ru-RU" sz="1000" b="1" dirty="0" smtClean="0"/>
              <a:t>3 021</a:t>
            </a:r>
            <a:endParaRPr lang="ru-RU" altLang="ru-RU" sz="1000" b="1" dirty="0"/>
          </a:p>
        </p:txBody>
      </p:sp>
      <p:sp>
        <p:nvSpPr>
          <p:cNvPr id="3096" name="Text Box 28"/>
          <p:cNvSpPr txBox="1">
            <a:spLocks noChangeArrowheads="1"/>
          </p:cNvSpPr>
          <p:nvPr/>
        </p:nvSpPr>
        <p:spPr bwMode="auto">
          <a:xfrm>
            <a:off x="7164288" y="2076082"/>
            <a:ext cx="1095172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1000" b="1" dirty="0" smtClean="0"/>
              <a:t>Прочие </a:t>
            </a:r>
          </a:p>
          <a:p>
            <a:pPr algn="ctr" eaLnBrk="1" hangingPunct="1">
              <a:defRPr/>
            </a:pPr>
            <a:r>
              <a:rPr lang="ru-RU" altLang="ru-RU" sz="1000" b="1" dirty="0" smtClean="0"/>
              <a:t>доходы 2 363</a:t>
            </a:r>
          </a:p>
        </p:txBody>
      </p:sp>
      <p:sp>
        <p:nvSpPr>
          <p:cNvPr id="21522" name="Text Box 29"/>
          <p:cNvSpPr txBox="1">
            <a:spLocks noChangeArrowheads="1"/>
          </p:cNvSpPr>
          <p:nvPr/>
        </p:nvSpPr>
        <p:spPr bwMode="auto">
          <a:xfrm>
            <a:off x="5981009" y="2331018"/>
            <a:ext cx="1468438" cy="246221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000" b="1" dirty="0"/>
              <a:t>Акцизы </a:t>
            </a:r>
            <a:r>
              <a:rPr lang="ru-RU" altLang="ru-RU" sz="1000" b="1" dirty="0" smtClean="0"/>
              <a:t>6 757</a:t>
            </a:r>
            <a:endParaRPr lang="ru-RU" altLang="ru-RU" sz="1000" b="1" dirty="0"/>
          </a:p>
        </p:txBody>
      </p:sp>
      <p:sp>
        <p:nvSpPr>
          <p:cNvPr id="21523" name="Text Box 18"/>
          <p:cNvSpPr txBox="1">
            <a:spLocks noChangeArrowheads="1"/>
          </p:cNvSpPr>
          <p:nvPr/>
        </p:nvSpPr>
        <p:spPr bwMode="auto">
          <a:xfrm>
            <a:off x="7413626" y="2462406"/>
            <a:ext cx="1360281" cy="48458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normAutofit fontScale="92500" lnSpcReduction="10000"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000" b="1" dirty="0"/>
              <a:t>Доходы от</a:t>
            </a:r>
          </a:p>
          <a:p>
            <a:pPr algn="ctr" eaLnBrk="1" hangingPunct="1"/>
            <a:r>
              <a:rPr lang="ru-RU" altLang="ru-RU" sz="1000" b="1" dirty="0"/>
              <a:t> продажи  </a:t>
            </a:r>
          </a:p>
          <a:p>
            <a:pPr algn="ctr" eaLnBrk="1" hangingPunct="1"/>
            <a:r>
              <a:rPr lang="ru-RU" altLang="ru-RU" sz="1000" b="1" dirty="0"/>
              <a:t>активов 222</a:t>
            </a:r>
          </a:p>
        </p:txBody>
      </p:sp>
      <p:sp>
        <p:nvSpPr>
          <p:cNvPr id="21524" name="Text Box 18"/>
          <p:cNvSpPr txBox="1">
            <a:spLocks noChangeArrowheads="1"/>
          </p:cNvSpPr>
          <p:nvPr/>
        </p:nvSpPr>
        <p:spPr bwMode="auto">
          <a:xfrm>
            <a:off x="2790560" y="2082463"/>
            <a:ext cx="1007006" cy="55399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000" b="1" dirty="0"/>
              <a:t>Доходы от</a:t>
            </a:r>
          </a:p>
          <a:p>
            <a:pPr algn="ctr" eaLnBrk="1" hangingPunct="1"/>
            <a:r>
              <a:rPr lang="ru-RU" altLang="ru-RU" sz="1000" b="1" dirty="0"/>
              <a:t> продажи  </a:t>
            </a:r>
          </a:p>
          <a:p>
            <a:pPr algn="ctr" eaLnBrk="1" hangingPunct="1"/>
            <a:r>
              <a:rPr lang="ru-RU" altLang="ru-RU" sz="1000" b="1" dirty="0"/>
              <a:t>активов 314</a:t>
            </a:r>
          </a:p>
        </p:txBody>
      </p:sp>
      <p:pic>
        <p:nvPicPr>
          <p:cNvPr id="21526" name="Picture 3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3625" y="1001250"/>
            <a:ext cx="1335088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9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020748675"/>
              </p:ext>
            </p:extLst>
          </p:nvPr>
        </p:nvGraphicFramePr>
        <p:xfrm>
          <a:off x="41275" y="-357188"/>
          <a:ext cx="9755188" cy="54875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8047038" y="94536"/>
            <a:ext cx="10406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ru-RU" altLang="ru-RU" sz="1400">
                <a:solidFill>
                  <a:srgbClr val="000000"/>
                </a:solidFill>
              </a:rPr>
              <a:t>в тыс.руб</a:t>
            </a:r>
            <a:r>
              <a:rPr lang="ru-RU" altLang="ru-RU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017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>
    <a:txDef>
      <a:spPr bwMode="auto">
        <a:solidFill>
          <a:srgbClr val="FFC000"/>
        </a:solidFill>
        <a:ln>
          <a:noFill/>
        </a:ln>
      </a:spPr>
      <a:bodyPr>
        <a:spAutoFit/>
      </a:bodyPr>
      <a:lstStyle>
        <a:defPPr algn="ctr" eaLnBrk="1" hangingPunct="1">
          <a:defRPr sz="1200" b="1" dirty="0" smtClean="0">
            <a:solidFill>
              <a:schemeClr val="accent1">
                <a:lumMod val="50000"/>
              </a:schemeClr>
            </a:solidFill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14402</TotalTime>
  <Words>165</Words>
  <Application>Microsoft Office PowerPoint</Application>
  <PresentationFormat>Экран (16:9)</PresentationFormat>
  <Paragraphs>68</Paragraphs>
  <Slides>3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Легкий дым</vt:lpstr>
      <vt:lpstr>Worksheet</vt:lpstr>
      <vt:lpstr>Диаграмма</vt:lpstr>
      <vt:lpstr>Поступление доходов в бюджет за полугодие  2017 и 2018 годов</vt:lpstr>
      <vt:lpstr> Анализ структуры поступлений налоговых и неналоговых доходов в бюджет за полугодие 2017 и 2018 годов</vt:lpstr>
      <vt:lpstr>Презентация PowerPoint</vt:lpstr>
    </vt:vector>
  </TitlesOfParts>
  <Company>Your Company 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 о к л а д</dc:title>
  <dc:creator>USER</dc:creator>
  <cp:lastModifiedBy>UF</cp:lastModifiedBy>
  <cp:revision>883</cp:revision>
  <cp:lastPrinted>2018-08-07T06:44:51Z</cp:lastPrinted>
  <dcterms:created xsi:type="dcterms:W3CDTF">2010-02-05T05:44:30Z</dcterms:created>
  <dcterms:modified xsi:type="dcterms:W3CDTF">2018-09-05T06:48:08Z</dcterms:modified>
</cp:coreProperties>
</file>