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5819" r:id="rId2"/>
    <p:sldMasterId id="2147485843" r:id="rId3"/>
    <p:sldMasterId id="2147487898" r:id="rId4"/>
  </p:sldMasterIdLst>
  <p:notesMasterIdLst>
    <p:notesMasterId r:id="rId20"/>
  </p:notesMasterIdLst>
  <p:handoutMasterIdLst>
    <p:handoutMasterId r:id="rId21"/>
  </p:handoutMasterIdLst>
  <p:sldIdLst>
    <p:sldId id="267" r:id="rId5"/>
    <p:sldId id="310" r:id="rId6"/>
    <p:sldId id="306" r:id="rId7"/>
    <p:sldId id="305" r:id="rId8"/>
    <p:sldId id="303" r:id="rId9"/>
    <p:sldId id="299" r:id="rId10"/>
    <p:sldId id="297" r:id="rId11"/>
    <p:sldId id="304" r:id="rId12"/>
    <p:sldId id="293" r:id="rId13"/>
    <p:sldId id="301" r:id="rId14"/>
    <p:sldId id="294" r:id="rId15"/>
    <p:sldId id="295" r:id="rId16"/>
    <p:sldId id="283" r:id="rId17"/>
    <p:sldId id="292" r:id="rId18"/>
    <p:sldId id="313" r:id="rId19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292929"/>
    <a:srgbClr val="150AA6"/>
    <a:srgbClr val="921E60"/>
    <a:srgbClr val="AC1C04"/>
    <a:srgbClr val="00B000"/>
    <a:srgbClr val="FF99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3617" autoAdjust="0"/>
  </p:normalViewPr>
  <p:slideViewPr>
    <p:cSldViewPr>
      <p:cViewPr>
        <p:scale>
          <a:sx n="66" d="100"/>
          <a:sy n="66" d="100"/>
        </p:scale>
        <p:origin x="-128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0T14:15:15.612" idx="1">
    <p:pos x="5742" y="23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ADFF5-40B4-429A-9872-04F2A2E0F548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C57FD5-D6EC-40E6-AF3B-A20FA29ACD15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/>
            <a:t>Муниципальный долг МО «</a:t>
          </a:r>
          <a:r>
            <a:rPr lang="ru-RU" sz="1600" dirty="0" err="1" smtClean="0"/>
            <a:t>Кезский</a:t>
          </a:r>
          <a:r>
            <a:rPr lang="ru-RU" sz="1600" dirty="0" smtClean="0"/>
            <a:t> район» на 01.01.2015г.- 49464 тыс. руб</a:t>
          </a:r>
          <a:r>
            <a:rPr lang="ru-RU" sz="1800" dirty="0" smtClean="0"/>
            <a:t>.</a:t>
          </a:r>
          <a:endParaRPr lang="ru-RU" sz="1800" dirty="0"/>
        </a:p>
      </dgm:t>
    </dgm:pt>
    <dgm:pt modelId="{2F422330-951C-486B-BB34-C790DFE9D1FA}" type="parTrans" cxnId="{422F8EC2-E6C9-4C73-9A65-29966F097CD1}">
      <dgm:prSet/>
      <dgm:spPr/>
      <dgm:t>
        <a:bodyPr/>
        <a:lstStyle/>
        <a:p>
          <a:endParaRPr lang="ru-RU"/>
        </a:p>
      </dgm:t>
    </dgm:pt>
    <dgm:pt modelId="{ADA3802C-09E2-4717-891A-1EA65430E56D}" type="sibTrans" cxnId="{422F8EC2-E6C9-4C73-9A65-29966F097CD1}">
      <dgm:prSet/>
      <dgm:spPr/>
      <dgm:t>
        <a:bodyPr/>
        <a:lstStyle/>
        <a:p>
          <a:endParaRPr lang="ru-RU"/>
        </a:p>
      </dgm:t>
    </dgm:pt>
    <dgm:pt modelId="{2991F2DB-19CC-420B-8BE1-45DC7D9CF69C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/>
            <a:t>Муниципальный долг МО «</a:t>
          </a:r>
          <a:r>
            <a:rPr lang="ru-RU" sz="1600" dirty="0" err="1" smtClean="0"/>
            <a:t>Кезский</a:t>
          </a:r>
          <a:r>
            <a:rPr lang="ru-RU" sz="1600" dirty="0" smtClean="0"/>
            <a:t> район»  на 01.01.2016г. </a:t>
          </a:r>
          <a:r>
            <a:rPr lang="ru-RU" sz="1600" smtClean="0"/>
            <a:t>–  83989,4 тыс</a:t>
          </a:r>
          <a:r>
            <a:rPr lang="ru-RU" sz="1600" dirty="0" smtClean="0"/>
            <a:t>. руб.</a:t>
          </a:r>
          <a:endParaRPr lang="ru-RU" sz="1600" dirty="0"/>
        </a:p>
      </dgm:t>
    </dgm:pt>
    <dgm:pt modelId="{5AFBC9DC-FE29-45BB-8ACF-6C13D65BB073}" type="parTrans" cxnId="{FE059650-6136-40FB-B7B9-9BEE9E12DBFF}">
      <dgm:prSet/>
      <dgm:spPr/>
      <dgm:t>
        <a:bodyPr/>
        <a:lstStyle/>
        <a:p>
          <a:endParaRPr lang="ru-RU"/>
        </a:p>
      </dgm:t>
    </dgm:pt>
    <dgm:pt modelId="{4BE6FC52-B40F-40EA-9F8C-360515A4FAAF}" type="sibTrans" cxnId="{FE059650-6136-40FB-B7B9-9BEE9E12DBFF}">
      <dgm:prSet/>
      <dgm:spPr/>
      <dgm:t>
        <a:bodyPr/>
        <a:lstStyle/>
        <a:p>
          <a:endParaRPr lang="ru-RU"/>
        </a:p>
      </dgm:t>
    </dgm:pt>
    <dgm:pt modelId="{3C5B3B4A-D63C-4423-9C42-D9AD7CAD8546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/>
            <a:t>Просроченная задолженность по кредитам, полученным МО «</a:t>
          </a:r>
          <a:r>
            <a:rPr lang="ru-RU" sz="1600" dirty="0" err="1" smtClean="0"/>
            <a:t>Кезский</a:t>
          </a:r>
          <a:r>
            <a:rPr lang="ru-RU" sz="1600" dirty="0" smtClean="0"/>
            <a:t> район» на 01.01.2016 г. отсутствует</a:t>
          </a:r>
          <a:r>
            <a:rPr lang="ru-RU" sz="800" dirty="0" smtClean="0"/>
            <a:t>.</a:t>
          </a:r>
          <a:endParaRPr lang="ru-RU" sz="800" dirty="0"/>
        </a:p>
      </dgm:t>
    </dgm:pt>
    <dgm:pt modelId="{9964D5C4-B681-476A-8C4D-6B2E3EA4D7F2}" type="parTrans" cxnId="{722B5EAC-D9AE-409F-85E6-BB35F2ADA3D8}">
      <dgm:prSet/>
      <dgm:spPr/>
      <dgm:t>
        <a:bodyPr/>
        <a:lstStyle/>
        <a:p>
          <a:endParaRPr lang="ru-RU"/>
        </a:p>
      </dgm:t>
    </dgm:pt>
    <dgm:pt modelId="{F07CAF8D-9A4D-4B50-B14F-288CED61BBA0}" type="sibTrans" cxnId="{722B5EAC-D9AE-409F-85E6-BB35F2ADA3D8}">
      <dgm:prSet/>
      <dgm:spPr/>
      <dgm:t>
        <a:bodyPr/>
        <a:lstStyle/>
        <a:p>
          <a:endParaRPr lang="ru-RU"/>
        </a:p>
      </dgm:t>
    </dgm:pt>
    <dgm:pt modelId="{CFAD7AB1-105F-47DC-BC37-CDDE2FF40A77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/>
            <a:t>Долговая нагрузка  на бюджет МО «</a:t>
          </a:r>
          <a:r>
            <a:rPr lang="ru-RU" sz="1600" dirty="0" err="1" smtClean="0"/>
            <a:t>Кезского</a:t>
          </a:r>
          <a:r>
            <a:rPr lang="ru-RU" sz="1600" dirty="0" smtClean="0"/>
            <a:t> района» на 01.01.2016г. составила  60 процентов</a:t>
          </a:r>
          <a:endParaRPr lang="ru-RU" sz="1600" dirty="0"/>
        </a:p>
      </dgm:t>
    </dgm:pt>
    <dgm:pt modelId="{C5E103C7-D17B-4283-8024-C76E73A2D74A}" type="parTrans" cxnId="{C34248FA-9C84-49FA-8006-7F058E68E447}">
      <dgm:prSet/>
      <dgm:spPr/>
      <dgm:t>
        <a:bodyPr/>
        <a:lstStyle/>
        <a:p>
          <a:endParaRPr lang="ru-RU"/>
        </a:p>
      </dgm:t>
    </dgm:pt>
    <dgm:pt modelId="{8EA8AE20-9ADA-418A-BE99-B724B3DDFC6D}" type="sibTrans" cxnId="{C34248FA-9C84-49FA-8006-7F058E68E447}">
      <dgm:prSet/>
      <dgm:spPr/>
      <dgm:t>
        <a:bodyPr/>
        <a:lstStyle/>
        <a:p>
          <a:endParaRPr lang="ru-RU"/>
        </a:p>
      </dgm:t>
    </dgm:pt>
    <dgm:pt modelId="{81F4470F-A5C0-4A4B-8C0F-236A61AFA60B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1600" dirty="0" smtClean="0"/>
            <a:t>Оплачено процентов по кредитам  за 2015 год – 433 тыс. руб</a:t>
          </a:r>
          <a:r>
            <a:rPr lang="ru-RU" sz="800" dirty="0" smtClean="0"/>
            <a:t>.</a:t>
          </a:r>
          <a:endParaRPr lang="ru-RU" sz="800" dirty="0"/>
        </a:p>
      </dgm:t>
    </dgm:pt>
    <dgm:pt modelId="{AEE0F867-524D-4B7B-B8C4-247F1DA37559}" type="parTrans" cxnId="{466EE8FD-35F5-4BA8-BD82-776CB11181DB}">
      <dgm:prSet/>
      <dgm:spPr/>
      <dgm:t>
        <a:bodyPr/>
        <a:lstStyle/>
        <a:p>
          <a:endParaRPr lang="ru-RU"/>
        </a:p>
      </dgm:t>
    </dgm:pt>
    <dgm:pt modelId="{E2FA5074-7131-456B-A057-48C06E018A1F}" type="sibTrans" cxnId="{466EE8FD-35F5-4BA8-BD82-776CB11181DB}">
      <dgm:prSet/>
      <dgm:spPr/>
      <dgm:t>
        <a:bodyPr/>
        <a:lstStyle/>
        <a:p>
          <a:endParaRPr lang="ru-RU"/>
        </a:p>
      </dgm:t>
    </dgm:pt>
    <dgm:pt modelId="{9FB224EA-BBAA-4282-A2D4-905A66E16C20}" type="pres">
      <dgm:prSet presAssocID="{02BADFF5-40B4-429A-9872-04F2A2E0F5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AFBE7-1E48-446C-8F67-8113D0E5FC56}" type="pres">
      <dgm:prSet presAssocID="{51C57FD5-D6EC-40E6-AF3B-A20FA29ACD15}" presName="node" presStyleLbl="node1" presStyleIdx="0" presStyleCnt="5" custScaleX="114455" custScaleY="102194" custLinFactNeighborX="-122" custLinFactNeighborY="-8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02178-91EF-4B53-9D51-31857AF7A2DE}" type="pres">
      <dgm:prSet presAssocID="{ADA3802C-09E2-4717-891A-1EA65430E56D}" presName="sibTrans" presStyleCnt="0"/>
      <dgm:spPr/>
    </dgm:pt>
    <dgm:pt modelId="{07BA09EF-ADD8-4582-9290-C0CACF650D12}" type="pres">
      <dgm:prSet presAssocID="{2991F2DB-19CC-420B-8BE1-45DC7D9CF69C}" presName="node" presStyleLbl="node1" presStyleIdx="1" presStyleCnt="5" custScaleX="112339" custScaleY="72176" custLinFactX="-7064" custLinFactNeighborX="-100000" custLinFactNeighborY="4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3C03B-0CEF-438A-B870-5816B08D269B}" type="pres">
      <dgm:prSet presAssocID="{4BE6FC52-B40F-40EA-9F8C-360515A4FAAF}" presName="sibTrans" presStyleCnt="0"/>
      <dgm:spPr/>
    </dgm:pt>
    <dgm:pt modelId="{68A16D47-0205-4074-B387-91C0CF322F1B}" type="pres">
      <dgm:prSet presAssocID="{3C5B3B4A-D63C-4423-9C42-D9AD7CAD8546}" presName="node" presStyleLbl="node1" presStyleIdx="2" presStyleCnt="5" custScaleX="112337" custScaleY="69838" custLinFactNeighborX="81297" custLinFactNeighborY="40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04FF-F4E9-48AD-9F40-8420F4A6F6D9}" type="pres">
      <dgm:prSet presAssocID="{F07CAF8D-9A4D-4B50-B14F-288CED61BBA0}" presName="sibTrans" presStyleCnt="0"/>
      <dgm:spPr/>
    </dgm:pt>
    <dgm:pt modelId="{3607BCE3-A01B-444F-83BE-736B4DF151C2}" type="pres">
      <dgm:prSet presAssocID="{CFAD7AB1-105F-47DC-BC37-CDDE2FF40A77}" presName="node" presStyleLbl="node1" presStyleIdx="3" presStyleCnt="5" custScaleX="113137" custScaleY="62819" custLinFactNeighborX="-74246" custLinFactNeighborY="-1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308E1-0D4F-451C-BAF4-7D371D5CB83E}" type="pres">
      <dgm:prSet presAssocID="{8EA8AE20-9ADA-418A-BE99-B724B3DDFC6D}" presName="sibTrans" presStyleCnt="0"/>
      <dgm:spPr/>
    </dgm:pt>
    <dgm:pt modelId="{459D55F7-2FB4-438C-B8E2-53BD03FEDF1A}" type="pres">
      <dgm:prSet presAssocID="{81F4470F-A5C0-4A4B-8C0F-236A61AFA60B}" presName="node" presStyleLbl="node1" presStyleIdx="4" presStyleCnt="5" custScaleY="39525" custLinFactNeighborX="61523" custLinFactNeighborY="1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248FA-9C84-49FA-8006-7F058E68E447}" srcId="{02BADFF5-40B4-429A-9872-04F2A2E0F548}" destId="{CFAD7AB1-105F-47DC-BC37-CDDE2FF40A77}" srcOrd="3" destOrd="0" parTransId="{C5E103C7-D17B-4283-8024-C76E73A2D74A}" sibTransId="{8EA8AE20-9ADA-418A-BE99-B724B3DDFC6D}"/>
    <dgm:cxn modelId="{2C05D132-3AD8-44F5-B194-5A1138137D92}" type="presOf" srcId="{81F4470F-A5C0-4A4B-8C0F-236A61AFA60B}" destId="{459D55F7-2FB4-438C-B8E2-53BD03FEDF1A}" srcOrd="0" destOrd="0" presId="urn:microsoft.com/office/officeart/2005/8/layout/default#1"/>
    <dgm:cxn modelId="{FE059650-6136-40FB-B7B9-9BEE9E12DBFF}" srcId="{02BADFF5-40B4-429A-9872-04F2A2E0F548}" destId="{2991F2DB-19CC-420B-8BE1-45DC7D9CF69C}" srcOrd="1" destOrd="0" parTransId="{5AFBC9DC-FE29-45BB-8ACF-6C13D65BB073}" sibTransId="{4BE6FC52-B40F-40EA-9F8C-360515A4FAAF}"/>
    <dgm:cxn modelId="{6F2707E1-CD02-4198-8789-38FEB45832FC}" type="presOf" srcId="{3C5B3B4A-D63C-4423-9C42-D9AD7CAD8546}" destId="{68A16D47-0205-4074-B387-91C0CF322F1B}" srcOrd="0" destOrd="0" presId="urn:microsoft.com/office/officeart/2005/8/layout/default#1"/>
    <dgm:cxn modelId="{F89E37A6-43DE-4D54-8948-74B2E02DEB19}" type="presOf" srcId="{51C57FD5-D6EC-40E6-AF3B-A20FA29ACD15}" destId="{744AFBE7-1E48-446C-8F67-8113D0E5FC56}" srcOrd="0" destOrd="0" presId="urn:microsoft.com/office/officeart/2005/8/layout/default#1"/>
    <dgm:cxn modelId="{722B5EAC-D9AE-409F-85E6-BB35F2ADA3D8}" srcId="{02BADFF5-40B4-429A-9872-04F2A2E0F548}" destId="{3C5B3B4A-D63C-4423-9C42-D9AD7CAD8546}" srcOrd="2" destOrd="0" parTransId="{9964D5C4-B681-476A-8C4D-6B2E3EA4D7F2}" sibTransId="{F07CAF8D-9A4D-4B50-B14F-288CED61BBA0}"/>
    <dgm:cxn modelId="{27CABCD1-7C95-4F4F-96D9-F55462F4FEF0}" type="presOf" srcId="{2991F2DB-19CC-420B-8BE1-45DC7D9CF69C}" destId="{07BA09EF-ADD8-4582-9290-C0CACF650D12}" srcOrd="0" destOrd="0" presId="urn:microsoft.com/office/officeart/2005/8/layout/default#1"/>
    <dgm:cxn modelId="{466EE8FD-35F5-4BA8-BD82-776CB11181DB}" srcId="{02BADFF5-40B4-429A-9872-04F2A2E0F548}" destId="{81F4470F-A5C0-4A4B-8C0F-236A61AFA60B}" srcOrd="4" destOrd="0" parTransId="{AEE0F867-524D-4B7B-B8C4-247F1DA37559}" sibTransId="{E2FA5074-7131-456B-A057-48C06E018A1F}"/>
    <dgm:cxn modelId="{47A3FCAD-4177-455C-836F-42E96207AA4E}" type="presOf" srcId="{02BADFF5-40B4-429A-9872-04F2A2E0F548}" destId="{9FB224EA-BBAA-4282-A2D4-905A66E16C20}" srcOrd="0" destOrd="0" presId="urn:microsoft.com/office/officeart/2005/8/layout/default#1"/>
    <dgm:cxn modelId="{47E87C39-2F0F-4723-8510-8E3EB56B7C62}" type="presOf" srcId="{CFAD7AB1-105F-47DC-BC37-CDDE2FF40A77}" destId="{3607BCE3-A01B-444F-83BE-736B4DF151C2}" srcOrd="0" destOrd="0" presId="urn:microsoft.com/office/officeart/2005/8/layout/default#1"/>
    <dgm:cxn modelId="{422F8EC2-E6C9-4C73-9A65-29966F097CD1}" srcId="{02BADFF5-40B4-429A-9872-04F2A2E0F548}" destId="{51C57FD5-D6EC-40E6-AF3B-A20FA29ACD15}" srcOrd="0" destOrd="0" parTransId="{2F422330-951C-486B-BB34-C790DFE9D1FA}" sibTransId="{ADA3802C-09E2-4717-891A-1EA65430E56D}"/>
    <dgm:cxn modelId="{7B651A5A-A9FD-4FED-A54E-883CD09119C7}" type="presParOf" srcId="{9FB224EA-BBAA-4282-A2D4-905A66E16C20}" destId="{744AFBE7-1E48-446C-8F67-8113D0E5FC56}" srcOrd="0" destOrd="0" presId="urn:microsoft.com/office/officeart/2005/8/layout/default#1"/>
    <dgm:cxn modelId="{D8672E81-0578-4CCD-A523-3D2C6429B8A9}" type="presParOf" srcId="{9FB224EA-BBAA-4282-A2D4-905A66E16C20}" destId="{F9C02178-91EF-4B53-9D51-31857AF7A2DE}" srcOrd="1" destOrd="0" presId="urn:microsoft.com/office/officeart/2005/8/layout/default#1"/>
    <dgm:cxn modelId="{A378CAA7-3BCF-4EA6-8209-001DA9B37D49}" type="presParOf" srcId="{9FB224EA-BBAA-4282-A2D4-905A66E16C20}" destId="{07BA09EF-ADD8-4582-9290-C0CACF650D12}" srcOrd="2" destOrd="0" presId="urn:microsoft.com/office/officeart/2005/8/layout/default#1"/>
    <dgm:cxn modelId="{363D3109-F487-4DE0-9692-946D401373C7}" type="presParOf" srcId="{9FB224EA-BBAA-4282-A2D4-905A66E16C20}" destId="{E973C03B-0CEF-438A-B870-5816B08D269B}" srcOrd="3" destOrd="0" presId="urn:microsoft.com/office/officeart/2005/8/layout/default#1"/>
    <dgm:cxn modelId="{E11C3E96-4E9B-4AA5-A38F-2C49165629F2}" type="presParOf" srcId="{9FB224EA-BBAA-4282-A2D4-905A66E16C20}" destId="{68A16D47-0205-4074-B387-91C0CF322F1B}" srcOrd="4" destOrd="0" presId="urn:microsoft.com/office/officeart/2005/8/layout/default#1"/>
    <dgm:cxn modelId="{1C430A09-89D5-48A1-A7B0-DDB898A1288B}" type="presParOf" srcId="{9FB224EA-BBAA-4282-A2D4-905A66E16C20}" destId="{0FB404FF-F4E9-48AD-9F40-8420F4A6F6D9}" srcOrd="5" destOrd="0" presId="urn:microsoft.com/office/officeart/2005/8/layout/default#1"/>
    <dgm:cxn modelId="{6940E4FF-2384-41EF-9A3A-7A413BB6722F}" type="presParOf" srcId="{9FB224EA-BBAA-4282-A2D4-905A66E16C20}" destId="{3607BCE3-A01B-444F-83BE-736B4DF151C2}" srcOrd="6" destOrd="0" presId="urn:microsoft.com/office/officeart/2005/8/layout/default#1"/>
    <dgm:cxn modelId="{0D1C5456-FBD2-4124-8CE9-86BC10CD148C}" type="presParOf" srcId="{9FB224EA-BBAA-4282-A2D4-905A66E16C20}" destId="{CB2308E1-0D4F-451C-BAF4-7D371D5CB83E}" srcOrd="7" destOrd="0" presId="urn:microsoft.com/office/officeart/2005/8/layout/default#1"/>
    <dgm:cxn modelId="{3F52CE75-5745-4153-8C00-8B100AC83E46}" type="presParOf" srcId="{9FB224EA-BBAA-4282-A2D4-905A66E16C20}" destId="{459D55F7-2FB4-438C-B8E2-53BD03FEDF1A}" srcOrd="8" destOrd="0" presId="urn:microsoft.com/office/officeart/2005/8/layout/default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11DC3F-7068-4129-9213-51CE0FF87BD2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F55121-71E2-4E22-8084-2BF92D7FD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836F91-BF3F-49B8-A875-02758C465957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B3639B-6559-46BE-88E3-BE720BAE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4" rIns="91376" bIns="45684" anchor="b"/>
          <a:lstStyle/>
          <a:p>
            <a:pPr algn="r" defTabSz="912813"/>
            <a:fld id="{6640E29B-13AE-4937-8C73-1ADBE0771CC8}" type="slidenum">
              <a:rPr lang="ru-RU" altLang="ru-RU" sz="1200">
                <a:solidFill>
                  <a:srgbClr val="000000"/>
                </a:solidFill>
              </a:rPr>
              <a:pPr algn="r" defTabSz="912813"/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7713"/>
            <a:ext cx="4992688" cy="37433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43450"/>
            <a:ext cx="5468938" cy="4487863"/>
          </a:xfrm>
          <a:noFill/>
        </p:spPr>
        <p:txBody>
          <a:bodyPr lIns="91376" tIns="45684" rIns="91376" bIns="45684"/>
          <a:lstStyle/>
          <a:p>
            <a:pPr defTabSz="911225"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661741-8F85-4440-929B-46D49CBFA798}" type="slidenum">
              <a:rPr lang="ru-RU" altLang="ru-RU" smtClean="0">
                <a:latin typeface="Arial" charset="0"/>
                <a:cs typeface="Arial" charset="0"/>
              </a:rPr>
              <a:pPr/>
              <a:t>13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1E0634-A38A-40C3-AC91-EB83A4915A89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15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B7D29-2C99-4137-92E4-33894620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9BC83-2151-43FD-8F61-D558B50B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A28E-92E9-4CDB-854F-ED240676E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DED33-EC78-4420-AACF-9066B2918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02B1-9794-42AB-BC7E-94268843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C0C2-935B-4962-92B2-F0A9928B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96A7-BB00-4737-A520-ABD05626F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8D7D-F6AA-461F-B79E-42151ACC1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03DB-B02C-49D5-A8AB-665123E8F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1540-D107-4C9D-9956-469EB63E5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E1EC-37D6-4397-9FC3-9A0C8455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394F-EC94-44E3-BADF-07445DF1F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EFFD-8944-4D01-840D-15E120197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5B14-CDE2-4136-9276-EEA62E5D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60BA-1106-416F-A77D-28A6A2ED4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57A0-695F-42AE-AC58-CF13DD034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7B2C-62D2-4500-A888-B5A68151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3A32-2B64-469C-8260-D9F2CC180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74CF-35F3-4884-AB42-C753980BC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E81-9C55-474F-83BE-D2613D2FC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2AEF-25B4-4119-978F-2AA6D4D1D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A304-C573-458B-B5A5-7E17B4CC3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82DE-BAEC-4DE0-B0D0-F04D153EC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5B5B-700F-4C67-AD2C-828409149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8A5B-8B40-4B92-B7E0-EACA5B8B5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99A4-5B1C-438D-8E77-2ADDB12BF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7138-EACE-448E-8BCF-956AE1195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D976-E383-44B9-BBAD-DA51E5C79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C11D-520D-4097-8417-7D2FC7B74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54C6-63EC-414E-AC78-7A7CEFD3EA94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B142-DD76-436A-B027-2A33BE366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DF13-F2D5-4785-94C9-937E286F830B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9E61-C6DD-4C52-A388-FEF520B95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C14B-8DB2-4982-A975-1A5BDD3BB02F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CE6C-B9B2-42BD-9EBF-DB8B81D70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2FE1-1013-4A93-9E95-59DA340EBCF6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C683-78CF-4A0C-B2A1-1ECC04AF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B044-B623-46E4-B39D-D1E8C2DA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70F1-499F-4A26-990E-0B3162CCA44E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E083-E7FA-4250-AFE2-4136FC8F7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4211-1402-4003-B729-36A1D5D62F9E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A27F-BC0B-4C1A-A875-CF5C404D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A78A-8798-4540-98B9-34590AD090CF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2A38-89A0-453A-9427-C16135C66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76CD-EF65-404D-8396-F5785F55F561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F1F6-A0AA-40EB-B05D-2B1B94F3D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D338-2851-43A0-B321-0568566A4469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C5F8-0501-4BA8-8BEB-18F4A24B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3CAA-D77F-4AC0-9E1A-D2E005C369D4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A20F-3E7F-45E2-B975-BE43B35DD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C230-4275-4A14-9A5F-D86C8B96EF75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3F0C-337D-486C-8557-3BF6DF0A3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A904-54EE-4AB0-9CC4-04681F3FF4AF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6C69-9FBE-4201-9E0A-96FB51D3C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7A45-F027-4FB6-95E1-3E982A4E9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52C0-E5B1-4779-9572-31F8D392C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F8B3-369E-49B6-9FB6-72A85722E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90CD-E40C-4607-8AB9-CA3CEA054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3D1C-9D56-48B8-839A-1DBDF1081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B5CF63-1332-410E-8DC0-4E9358048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64" r:id="rId1"/>
    <p:sldLayoutId id="2147488665" r:id="rId2"/>
    <p:sldLayoutId id="2147488666" r:id="rId3"/>
    <p:sldLayoutId id="2147488667" r:id="rId4"/>
    <p:sldLayoutId id="2147488668" r:id="rId5"/>
    <p:sldLayoutId id="2147488669" r:id="rId6"/>
    <p:sldLayoutId id="2147488670" r:id="rId7"/>
    <p:sldLayoutId id="2147488671" r:id="rId8"/>
    <p:sldLayoutId id="2147488672" r:id="rId9"/>
    <p:sldLayoutId id="2147488673" r:id="rId10"/>
    <p:sldLayoutId id="2147488674" r:id="rId11"/>
    <p:sldLayoutId id="2147488675" r:id="rId12"/>
    <p:sldLayoutId id="2147488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DDDE33D-588E-4D7F-9F99-ACA10A944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  <p:sldLayoutId id="2147488677" r:id="rId2"/>
    <p:sldLayoutId id="2147488703" r:id="rId3"/>
    <p:sldLayoutId id="2147488678" r:id="rId4"/>
    <p:sldLayoutId id="2147488679" r:id="rId5"/>
    <p:sldLayoutId id="2147488680" r:id="rId6"/>
    <p:sldLayoutId id="2147488681" r:id="rId7"/>
    <p:sldLayoutId id="2147488682" r:id="rId8"/>
    <p:sldLayoutId id="2147488704" r:id="rId9"/>
    <p:sldLayoutId id="2147488683" r:id="rId10"/>
    <p:sldLayoutId id="214748868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52D1F8A-19A4-465B-9F7B-FFEA6A040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5" r:id="rId1"/>
    <p:sldLayoutId id="2147488685" r:id="rId2"/>
    <p:sldLayoutId id="2147488706" r:id="rId3"/>
    <p:sldLayoutId id="2147488686" r:id="rId4"/>
    <p:sldLayoutId id="2147488687" r:id="rId5"/>
    <p:sldLayoutId id="2147488688" r:id="rId6"/>
    <p:sldLayoutId id="2147488689" r:id="rId7"/>
    <p:sldLayoutId id="2147488690" r:id="rId8"/>
    <p:sldLayoutId id="2147488707" r:id="rId9"/>
    <p:sldLayoutId id="2147488691" r:id="rId10"/>
    <p:sldLayoutId id="214748869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133DDD-936D-4175-B149-6354F665646E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45F6A1-3F73-488D-B21B-8DF59A25E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8" r:id="rId1"/>
    <p:sldLayoutId id="2147488693" r:id="rId2"/>
    <p:sldLayoutId id="2147488709" r:id="rId3"/>
    <p:sldLayoutId id="2147488694" r:id="rId4"/>
    <p:sldLayoutId id="2147488695" r:id="rId5"/>
    <p:sldLayoutId id="2147488696" r:id="rId6"/>
    <p:sldLayoutId id="2147488697" r:id="rId7"/>
    <p:sldLayoutId id="2147488698" r:id="rId8"/>
    <p:sldLayoutId id="2147488710" r:id="rId9"/>
    <p:sldLayoutId id="2147488699" r:id="rId10"/>
    <p:sldLayoutId id="2147488700" r:id="rId11"/>
    <p:sldLayoutId id="2147488701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6" Type="http://schemas.openxmlformats.org/officeDocument/2006/relationships/comments" Target="../comments/comment1.xml"/><Relationship Id="rId5" Type="http://schemas.openxmlformats.org/officeDocument/2006/relationships/oleObject" Target="../embeddings/_____Microsoft_Office_Excel_97-20039.xls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10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Microsoft_Office_Excel_97-20036.xls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23850" y="836613"/>
            <a:ext cx="882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800">
              <a:solidFill>
                <a:srgbClr val="990033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388" y="981075"/>
            <a:ext cx="88201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>
              <a:solidFill>
                <a:srgbClr val="921E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921E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921E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Исполнение бюджета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921E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</a:t>
            </a:r>
            <a:r>
              <a:rPr lang="ru-RU" sz="4000" b="1" dirty="0" err="1">
                <a:solidFill>
                  <a:srgbClr val="921E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Кезский</a:t>
            </a:r>
            <a:r>
              <a:rPr lang="ru-RU" sz="4000" b="1" dirty="0">
                <a:solidFill>
                  <a:srgbClr val="921E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район»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921E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 2015 год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88" y="6149975"/>
            <a:ext cx="9145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just">
              <a:defRPr/>
            </a:pPr>
            <a:endParaRPr lang="ru-RU" sz="4000" b="1" dirty="0">
              <a:solidFill>
                <a:srgbClr val="921E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ontrols>
      <p:control spid="1026" name="SapphireHiddenControl" r:id="rId2" imgW="6095880" imgH="4067280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404813"/>
          <a:ext cx="8497889" cy="6607177"/>
        </p:xfrm>
        <a:graphic>
          <a:graphicData uri="http://schemas.openxmlformats.org/drawingml/2006/table">
            <a:tbl>
              <a:tblPr/>
              <a:tblGrid>
                <a:gridCol w="518956"/>
                <a:gridCol w="4151640"/>
                <a:gridCol w="1037910"/>
                <a:gridCol w="986015"/>
                <a:gridCol w="1212210"/>
                <a:gridCol w="591158"/>
              </a:tblGrid>
              <a:tr h="43219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по дорожному фонду  муниципального образования «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Кезский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район» за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9" marR="5469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9" marR="5469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9" marR="5469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9" marR="5469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Тыс.руб.</a:t>
                      </a: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№п/п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 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исполнено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исполн.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Источники образования</a:t>
                      </a:r>
                    </a:p>
                  </a:txBody>
                  <a:tcPr marL="5470" marR="5470" marT="5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Остатки на начало года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321,12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321,12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уплаты акцизов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инжекторных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двигателей, производимых на территории Российской Федерации, подлежащих зачислению в бюджет субъекта Российской Федерации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12095,1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74883,6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71148,8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доходов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87404,7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</a:t>
                      </a:r>
                    </a:p>
                  </a:txBody>
                  <a:tcPr marL="5470" marR="5470" marT="5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Ремонт и содержание автомобильных дорог общего пользования регионального и межмуниципального значения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Предоставление межбюджетных трансфертов бюджетам поселений на обеспечение дорожной деятельности за счет доходов от уплаты акцизов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Паспортизация дорог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автомобильных дорог местного значения и сооружений на них в т.ч. по которым проходят маршруты школьных автобусов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Реализация  РЦП "Развитие автомобильных дорог в Удмуртской Республике (2010-2015 годы) в т.ч.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реконструкция автодороги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-Кулига-Карсовай)Ю-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Тольен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2090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реконструкция автодороги Б. Олып-Н.Пажман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4733,6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4733,6</a:t>
                      </a:r>
                    </a:p>
                  </a:txBody>
                  <a:tcPr marL="5470" marR="5470" marT="5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Реализация ФЦП «Устойчивое развитие сельских территорий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 2014-2017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расходов</a:t>
                      </a: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87404,7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82705,1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70" marR="5470" marT="5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0" y="269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                 Распределение межбюджетных трансфертов бюджетам поселений                                    </a:t>
            </a:r>
            <a:r>
              <a:rPr lang="ru-RU" altLang="ru-RU" sz="1000"/>
              <a:t>Тыс.руб.</a:t>
            </a:r>
          </a:p>
        </p:txBody>
      </p:sp>
      <p:graphicFrame>
        <p:nvGraphicFramePr>
          <p:cNvPr id="24579" name="Объект 2"/>
          <p:cNvGraphicFramePr>
            <a:graphicFrameLocks noChangeAspect="1"/>
          </p:cNvGraphicFramePr>
          <p:nvPr/>
        </p:nvGraphicFramePr>
        <p:xfrm>
          <a:off x="-22225" y="620713"/>
          <a:ext cx="9059863" cy="5256212"/>
        </p:xfrm>
        <a:graphic>
          <a:graphicData uri="http://schemas.openxmlformats.org/presentationml/2006/ole">
            <p:oleObj spid="_x0000_s24579" name="Лист" r:id="rId3" imgW="13735185" imgH="56769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38200" y="579438"/>
            <a:ext cx="7239000" cy="56356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МО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реализацию муниципальных программ за   2015 год</a:t>
            </a:r>
          </a:p>
        </p:txBody>
      </p:sp>
      <p:sp>
        <p:nvSpPr>
          <p:cNvPr id="25603" name="AutoShape 10"/>
          <p:cNvSpPr>
            <a:spLocks noChangeArrowheads="1"/>
          </p:cNvSpPr>
          <p:nvPr/>
        </p:nvSpPr>
        <p:spPr bwMode="gray">
          <a:xfrm>
            <a:off x="60325" y="168433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04" name="AutoShape 11"/>
          <p:cNvSpPr>
            <a:spLocks noChangeArrowheads="1"/>
          </p:cNvSpPr>
          <p:nvPr/>
        </p:nvSpPr>
        <p:spPr bwMode="gray">
          <a:xfrm>
            <a:off x="246063" y="1801813"/>
            <a:ext cx="1962150" cy="1530350"/>
          </a:xfrm>
          <a:prstGeom prst="hexagon">
            <a:avLst>
              <a:gd name="adj" fmla="val 28878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gray">
          <a:xfrm>
            <a:off x="3478213" y="1684338"/>
            <a:ext cx="2230437" cy="1739900"/>
          </a:xfrm>
          <a:prstGeom prst="hexagon">
            <a:avLst>
              <a:gd name="adj" fmla="val 28891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3625850" y="1797050"/>
            <a:ext cx="1962150" cy="153035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607" name="AutoShape 10"/>
          <p:cNvSpPr>
            <a:spLocks noChangeArrowheads="1"/>
          </p:cNvSpPr>
          <p:nvPr/>
        </p:nvSpPr>
        <p:spPr bwMode="gray">
          <a:xfrm>
            <a:off x="1768475" y="254158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08" name="AutoShape 11"/>
          <p:cNvSpPr>
            <a:spLocks noChangeArrowheads="1"/>
          </p:cNvSpPr>
          <p:nvPr/>
        </p:nvSpPr>
        <p:spPr bwMode="gray">
          <a:xfrm>
            <a:off x="1954213" y="2684463"/>
            <a:ext cx="1962150" cy="1528762"/>
          </a:xfrm>
          <a:prstGeom prst="hexagon">
            <a:avLst>
              <a:gd name="adj" fmla="val 28908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09" name="AutoShape 6"/>
          <p:cNvSpPr>
            <a:spLocks noChangeArrowheads="1"/>
          </p:cNvSpPr>
          <p:nvPr/>
        </p:nvSpPr>
        <p:spPr bwMode="gray">
          <a:xfrm>
            <a:off x="5192713" y="2563813"/>
            <a:ext cx="2230437" cy="1738312"/>
          </a:xfrm>
          <a:prstGeom prst="hexagon">
            <a:avLst>
              <a:gd name="adj" fmla="val 28917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0" name="AutoShape 7"/>
          <p:cNvSpPr>
            <a:spLocks noChangeArrowheads="1"/>
          </p:cNvSpPr>
          <p:nvPr/>
        </p:nvSpPr>
        <p:spPr bwMode="gray">
          <a:xfrm>
            <a:off x="5340350" y="2684463"/>
            <a:ext cx="1962150" cy="153035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   Управление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муниципальными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финансами</a:t>
            </a:r>
          </a:p>
          <a:p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      9252,9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      тыс. руб.</a:t>
            </a:r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gray">
          <a:xfrm>
            <a:off x="3482975" y="339883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gray">
          <a:xfrm>
            <a:off x="3668713" y="3516313"/>
            <a:ext cx="1962150" cy="1530350"/>
          </a:xfrm>
          <a:prstGeom prst="hexagon">
            <a:avLst>
              <a:gd name="adj" fmla="val 28878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3" name="AutoShape 6"/>
          <p:cNvSpPr>
            <a:spLocks noChangeArrowheads="1"/>
          </p:cNvSpPr>
          <p:nvPr/>
        </p:nvSpPr>
        <p:spPr bwMode="gray">
          <a:xfrm>
            <a:off x="6907213" y="3398838"/>
            <a:ext cx="2230437" cy="1739900"/>
          </a:xfrm>
          <a:prstGeom prst="hexagon">
            <a:avLst>
              <a:gd name="adj" fmla="val 28891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4" name="AutoShape 7"/>
          <p:cNvSpPr>
            <a:spLocks noChangeArrowheads="1"/>
          </p:cNvSpPr>
          <p:nvPr/>
        </p:nvSpPr>
        <p:spPr bwMode="gray">
          <a:xfrm>
            <a:off x="7091363" y="3516313"/>
            <a:ext cx="1962150" cy="153035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5" name="AutoShape 10"/>
          <p:cNvSpPr>
            <a:spLocks noChangeArrowheads="1"/>
          </p:cNvSpPr>
          <p:nvPr/>
        </p:nvSpPr>
        <p:spPr bwMode="gray">
          <a:xfrm>
            <a:off x="5197475" y="4281488"/>
            <a:ext cx="2233613" cy="1738312"/>
          </a:xfrm>
          <a:prstGeom prst="hexagon">
            <a:avLst>
              <a:gd name="adj" fmla="val 28941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6" name="AutoShape 11"/>
          <p:cNvSpPr>
            <a:spLocks noChangeArrowheads="1"/>
          </p:cNvSpPr>
          <p:nvPr/>
        </p:nvSpPr>
        <p:spPr bwMode="gray">
          <a:xfrm>
            <a:off x="5383213" y="4398963"/>
            <a:ext cx="1962150" cy="1528762"/>
          </a:xfrm>
          <a:prstGeom prst="hexagon">
            <a:avLst>
              <a:gd name="adj" fmla="val 28908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7" name="AutoShape 6"/>
          <p:cNvSpPr>
            <a:spLocks noChangeArrowheads="1"/>
          </p:cNvSpPr>
          <p:nvPr/>
        </p:nvSpPr>
        <p:spPr bwMode="gray">
          <a:xfrm>
            <a:off x="6911975" y="1730375"/>
            <a:ext cx="2232025" cy="1739900"/>
          </a:xfrm>
          <a:prstGeom prst="hexagon">
            <a:avLst>
              <a:gd name="adj" fmla="val 28912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8" name="AutoShape 7"/>
          <p:cNvSpPr>
            <a:spLocks noChangeArrowheads="1"/>
          </p:cNvSpPr>
          <p:nvPr/>
        </p:nvSpPr>
        <p:spPr bwMode="gray">
          <a:xfrm>
            <a:off x="7061200" y="1852613"/>
            <a:ext cx="1960563" cy="1528762"/>
          </a:xfrm>
          <a:prstGeom prst="hexagon">
            <a:avLst>
              <a:gd name="adj" fmla="val 28897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Развитие культуры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38193,3 тыс. руб.</a:t>
            </a:r>
          </a:p>
        </p:txBody>
      </p:sp>
      <p:sp>
        <p:nvSpPr>
          <p:cNvPr id="25619" name="AutoShape 10"/>
          <p:cNvSpPr>
            <a:spLocks noChangeArrowheads="1"/>
          </p:cNvSpPr>
          <p:nvPr/>
        </p:nvSpPr>
        <p:spPr bwMode="gray">
          <a:xfrm>
            <a:off x="53975" y="339883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20" name="AutoShape 11"/>
          <p:cNvSpPr>
            <a:spLocks noChangeArrowheads="1"/>
          </p:cNvSpPr>
          <p:nvPr/>
        </p:nvSpPr>
        <p:spPr bwMode="gray">
          <a:xfrm>
            <a:off x="239713" y="3516313"/>
            <a:ext cx="1962150" cy="1530350"/>
          </a:xfrm>
          <a:prstGeom prst="hexagon">
            <a:avLst>
              <a:gd name="adj" fmla="val 28878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21" name="AutoShape 10"/>
          <p:cNvSpPr>
            <a:spLocks noChangeArrowheads="1"/>
          </p:cNvSpPr>
          <p:nvPr/>
        </p:nvSpPr>
        <p:spPr bwMode="gray">
          <a:xfrm>
            <a:off x="1768475" y="4286250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22" name="AutoShape 11"/>
          <p:cNvSpPr>
            <a:spLocks noChangeArrowheads="1"/>
          </p:cNvSpPr>
          <p:nvPr/>
        </p:nvSpPr>
        <p:spPr bwMode="gray">
          <a:xfrm>
            <a:off x="1911350" y="4398963"/>
            <a:ext cx="2012950" cy="1530350"/>
          </a:xfrm>
          <a:prstGeom prst="hexagon">
            <a:avLst>
              <a:gd name="adj" fmla="val 29626"/>
              <a:gd name="vf" fmla="val 11547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23" name="TextBox 51"/>
          <p:cNvSpPr txBox="1">
            <a:spLocks noChangeArrowheads="1"/>
          </p:cNvSpPr>
          <p:nvPr/>
        </p:nvSpPr>
        <p:spPr bwMode="auto">
          <a:xfrm>
            <a:off x="7286625" y="3552825"/>
            <a:ext cx="164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Сохранение здоровья и формирование здорового образа жизни населения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553,4 тыс. руб.</a:t>
            </a:r>
          </a:p>
        </p:txBody>
      </p:sp>
      <p:sp>
        <p:nvSpPr>
          <p:cNvPr id="25624" name="TextBox 52"/>
          <p:cNvSpPr txBox="1">
            <a:spLocks noChangeArrowheads="1"/>
          </p:cNvSpPr>
          <p:nvPr/>
        </p:nvSpPr>
        <p:spPr bwMode="auto">
          <a:xfrm>
            <a:off x="5588000" y="4545013"/>
            <a:ext cx="15557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4,5 тыс. руб. </a:t>
            </a:r>
          </a:p>
        </p:txBody>
      </p:sp>
      <p:sp>
        <p:nvSpPr>
          <p:cNvPr id="25625" name="TextBox 55"/>
          <p:cNvSpPr txBox="1">
            <a:spLocks noChangeArrowheads="1"/>
          </p:cNvSpPr>
          <p:nvPr/>
        </p:nvSpPr>
        <p:spPr bwMode="auto">
          <a:xfrm>
            <a:off x="415925" y="3424238"/>
            <a:ext cx="18780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Создание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условий для устойчивого экономического развития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    6496,2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    тыс. руб.</a:t>
            </a:r>
          </a:p>
        </p:txBody>
      </p:sp>
      <p:sp>
        <p:nvSpPr>
          <p:cNvPr id="11292" name="TextBox 56"/>
          <p:cNvSpPr txBox="1">
            <a:spLocks noChangeArrowheads="1"/>
          </p:cNvSpPr>
          <p:nvPr/>
        </p:nvSpPr>
        <p:spPr bwMode="auto">
          <a:xfrm>
            <a:off x="363538" y="1760538"/>
            <a:ext cx="1728787" cy="1554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35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Развитие           образования и       воспитания  </a:t>
            </a:r>
          </a:p>
          <a:p>
            <a:pPr eaLnBrk="1" hangingPunct="1">
              <a:defRPr/>
            </a:pPr>
            <a:endParaRPr lang="ru-RU" sz="135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35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391101,6</a:t>
            </a:r>
          </a:p>
          <a:p>
            <a:pPr eaLnBrk="1" hangingPunct="1">
              <a:defRPr/>
            </a:pPr>
            <a:r>
              <a:rPr lang="ru-RU" sz="135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тыс. руб.</a:t>
            </a:r>
          </a:p>
          <a:p>
            <a:pPr eaLnBrk="1" hangingPunct="1">
              <a:defRPr/>
            </a:pPr>
            <a:r>
              <a:rPr lang="ru-RU" sz="1400" dirty="0" smtClean="0"/>
              <a:t>   </a:t>
            </a:r>
          </a:p>
        </p:txBody>
      </p:sp>
      <p:sp>
        <p:nvSpPr>
          <p:cNvPr id="25627" name="TextBox 57"/>
          <p:cNvSpPr txBox="1">
            <a:spLocks noChangeArrowheads="1"/>
          </p:cNvSpPr>
          <p:nvPr/>
        </p:nvSpPr>
        <p:spPr bwMode="auto">
          <a:xfrm>
            <a:off x="3840163" y="1827213"/>
            <a:ext cx="1571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altLang="ru-RU" sz="14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</a:t>
            </a:r>
          </a:p>
          <a:p>
            <a:endParaRPr kumimoji="1" lang="ru-RU" altLang="ru-RU" sz="14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48346,1</a:t>
            </a:r>
          </a:p>
          <a:p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тыс. руб.</a:t>
            </a:r>
          </a:p>
          <a:p>
            <a:endParaRPr kumimoji="1" lang="ru-RU" altLang="ru-RU" sz="1400"/>
          </a:p>
        </p:txBody>
      </p:sp>
      <p:sp>
        <p:nvSpPr>
          <p:cNvPr id="25628" name="TextBox 58"/>
          <p:cNvSpPr txBox="1">
            <a:spLocks noChangeArrowheads="1"/>
          </p:cNvSpPr>
          <p:nvPr/>
        </p:nvSpPr>
        <p:spPr bwMode="auto">
          <a:xfrm>
            <a:off x="1979613" y="2636838"/>
            <a:ext cx="20018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    Социальная поддержка населения</a:t>
            </a:r>
          </a:p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        20440,5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      тыс. руб. </a:t>
            </a:r>
          </a:p>
        </p:txBody>
      </p:sp>
      <p:sp>
        <p:nvSpPr>
          <p:cNvPr id="25629" name="TextBox 59"/>
          <p:cNvSpPr txBox="1">
            <a:spLocks noChangeArrowheads="1"/>
          </p:cNvSpPr>
          <p:nvPr/>
        </p:nvSpPr>
        <p:spPr bwMode="auto">
          <a:xfrm>
            <a:off x="2071688" y="4429125"/>
            <a:ext cx="15716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Безопасность</a:t>
            </a:r>
          </a:p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    1144,3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    тыс. руб</a:t>
            </a:r>
            <a:r>
              <a:rPr kumimoji="1" lang="ru-RU" altLang="ru-RU" sz="1400"/>
              <a:t>.</a:t>
            </a:r>
          </a:p>
        </p:txBody>
      </p:sp>
      <p:sp>
        <p:nvSpPr>
          <p:cNvPr id="25630" name="TextBox 60"/>
          <p:cNvSpPr txBox="1">
            <a:spLocks noChangeArrowheads="1"/>
          </p:cNvSpPr>
          <p:nvPr/>
        </p:nvSpPr>
        <p:spPr bwMode="auto">
          <a:xfrm>
            <a:off x="3916363" y="3482975"/>
            <a:ext cx="15890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  Содержание и                        развитие  муниципального    хозяйства</a:t>
            </a:r>
          </a:p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86534,2 тыс. руб.</a:t>
            </a:r>
          </a:p>
          <a:p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5088" y="36513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7" name="Объект 3"/>
          <p:cNvGraphicFramePr>
            <a:graphicFrameLocks/>
          </p:cNvGraphicFramePr>
          <p:nvPr/>
        </p:nvGraphicFramePr>
        <p:xfrm>
          <a:off x="355600" y="676275"/>
          <a:ext cx="8339138" cy="5578475"/>
        </p:xfrm>
        <a:graphic>
          <a:graphicData uri="http://schemas.openxmlformats.org/presentationml/2006/ole">
            <p:oleObj spid="_x0000_s26627" r:id="rId5" imgW="8340051" imgH="5578323" progId="Excel.Sheet.8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92275" y="0"/>
            <a:ext cx="582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b="1">
                <a:solidFill>
                  <a:schemeClr val="hlink"/>
                </a:solidFill>
              </a:rPr>
              <a:t>СОСТОЯНИЕ КРЕДИТОРСКОЙ ЗАДОЛЖЕННОСТИ</a:t>
            </a:r>
          </a:p>
        </p:txBody>
      </p:sp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7667625" y="382588"/>
            <a:ext cx="10302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252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9"/>
          <p:cNvSpPr txBox="1">
            <a:spLocks noChangeArrowheads="1"/>
          </p:cNvSpPr>
          <p:nvPr/>
        </p:nvSpPr>
        <p:spPr bwMode="auto">
          <a:xfrm>
            <a:off x="7308850" y="4017963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3743325" y="3141663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Box 28"/>
          <p:cNvSpPr txBox="1">
            <a:spLocks noChangeArrowheads="1"/>
          </p:cNvSpPr>
          <p:nvPr/>
        </p:nvSpPr>
        <p:spPr bwMode="auto">
          <a:xfrm>
            <a:off x="4751388" y="3141663"/>
            <a:ext cx="7921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6623050" y="2565400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31"/>
          <p:cNvSpPr txBox="1">
            <a:spLocks noChangeArrowheads="1"/>
          </p:cNvSpPr>
          <p:nvPr/>
        </p:nvSpPr>
        <p:spPr bwMode="auto">
          <a:xfrm>
            <a:off x="7631113" y="2565400"/>
            <a:ext cx="792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9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p:oleObj spid="_x0000_s28679" r:id="rId4" imgW="9242337" imgH="695613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-557213" y="4476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-428625" y="50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80963" y="0"/>
          <a:ext cx="9144000" cy="6908800"/>
        </p:xfrm>
        <a:graphic>
          <a:graphicData uri="http://schemas.openxmlformats.org/presentationml/2006/ole">
            <p:oleObj spid="_x0000_s16388" r:id="rId4" imgW="9144793" imgH="690736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Объект 9"/>
          <p:cNvGraphicFramePr>
            <a:graphicFrameLocks noChangeAspect="1"/>
          </p:cNvGraphicFramePr>
          <p:nvPr/>
        </p:nvGraphicFramePr>
        <p:xfrm>
          <a:off x="179388" y="188913"/>
          <a:ext cx="9080500" cy="6289675"/>
        </p:xfrm>
        <a:graphic>
          <a:graphicData uri="http://schemas.openxmlformats.org/presentationml/2006/ole">
            <p:oleObj spid="_x0000_s17410" name="Лист" r:id="rId3" imgW="8029506" imgH="46004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18439" name="Объект 1"/>
          <p:cNvGraphicFramePr>
            <a:graphicFrameLocks noChangeAspect="1"/>
          </p:cNvGraphicFramePr>
          <p:nvPr/>
        </p:nvGraphicFramePr>
        <p:xfrm>
          <a:off x="-50800" y="25400"/>
          <a:ext cx="9067800" cy="6858000"/>
        </p:xfrm>
        <a:graphic>
          <a:graphicData uri="http://schemas.openxmlformats.org/presentationml/2006/ole">
            <p:oleObj spid="_x0000_s18439" r:id="rId4" imgW="9065538" imgH="68585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defRPr/>
            </a:pPr>
            <a:r>
              <a:rPr 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Собственные доходы бюджета МО «</a:t>
            </a:r>
            <a:r>
              <a:rPr lang="ru-RU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Кезский</a:t>
            </a:r>
            <a:r>
              <a:rPr 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район» за  2015 год</a:t>
            </a:r>
          </a:p>
        </p:txBody>
      </p:sp>
      <p:sp>
        <p:nvSpPr>
          <p:cNvPr id="19459" name="AutoShape 29"/>
          <p:cNvSpPr>
            <a:spLocks noChangeArrowheads="1"/>
          </p:cNvSpPr>
          <p:nvPr/>
        </p:nvSpPr>
        <p:spPr bwMode="auto">
          <a:xfrm>
            <a:off x="3530600" y="3073400"/>
            <a:ext cx="3670300" cy="927100"/>
          </a:xfrm>
          <a:prstGeom prst="flowChartAlternateProcess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Доходы от использования</a:t>
            </a:r>
          </a:p>
          <a:p>
            <a:r>
              <a:rPr lang="ru-RU" altLang="ru-RU">
                <a:solidFill>
                  <a:srgbClr val="000000"/>
                </a:solidFill>
              </a:rPr>
              <a:t>имущества 6433,73</a:t>
            </a:r>
            <a:r>
              <a:rPr lang="ru-RU" altLang="ru-RU" b="1" u="sng">
                <a:solidFill>
                  <a:srgbClr val="000000"/>
                </a:solidFill>
              </a:rPr>
              <a:t> тыс. руб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0" name="AutoShape 30"/>
          <p:cNvSpPr>
            <a:spLocks noChangeArrowheads="1"/>
          </p:cNvSpPr>
          <p:nvPr/>
        </p:nvSpPr>
        <p:spPr bwMode="auto">
          <a:xfrm>
            <a:off x="3517900" y="2311400"/>
            <a:ext cx="3683000" cy="673100"/>
          </a:xfrm>
          <a:prstGeom prst="flowChartAlternateProcess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Прочие налоговые доходы</a:t>
            </a:r>
          </a:p>
          <a:p>
            <a:r>
              <a:rPr lang="ru-RU" altLang="ru-RU" b="1" u="sng">
                <a:solidFill>
                  <a:srgbClr val="000000"/>
                </a:solidFill>
              </a:rPr>
              <a:t>13347,68 тыс. руб.</a:t>
            </a:r>
          </a:p>
        </p:txBody>
      </p:sp>
      <p:sp>
        <p:nvSpPr>
          <p:cNvPr id="19461" name="AutoShape 31"/>
          <p:cNvSpPr>
            <a:spLocks noChangeArrowheads="1"/>
          </p:cNvSpPr>
          <p:nvPr/>
        </p:nvSpPr>
        <p:spPr bwMode="auto">
          <a:xfrm>
            <a:off x="3530600" y="1485900"/>
            <a:ext cx="3657600" cy="673100"/>
          </a:xfrm>
          <a:prstGeom prst="flowChartAlternateProcess">
            <a:avLst/>
          </a:prstGeom>
          <a:gradFill rotWithShape="1">
            <a:gsLst>
              <a:gs pos="0">
                <a:srgbClr val="474776"/>
              </a:gs>
              <a:gs pos="50000">
                <a:srgbClr val="9999FF"/>
              </a:gs>
              <a:gs pos="100000">
                <a:srgbClr val="474776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Налоги на совокупный доход</a:t>
            </a:r>
          </a:p>
          <a:p>
            <a:r>
              <a:rPr lang="ru-RU" altLang="ru-RU" b="1" u="sng">
                <a:solidFill>
                  <a:srgbClr val="000000"/>
                </a:solidFill>
              </a:rPr>
              <a:t>6919,11 тыс. руб.</a:t>
            </a:r>
          </a:p>
        </p:txBody>
      </p:sp>
      <p:sp>
        <p:nvSpPr>
          <p:cNvPr id="19462" name="AutoShape 32"/>
          <p:cNvSpPr>
            <a:spLocks noChangeArrowheads="1"/>
          </p:cNvSpPr>
          <p:nvPr/>
        </p:nvSpPr>
        <p:spPr bwMode="auto">
          <a:xfrm>
            <a:off x="3479800" y="723900"/>
            <a:ext cx="3695700" cy="673100"/>
          </a:xfrm>
          <a:prstGeom prst="flowChartAlternateProcess">
            <a:avLst/>
          </a:prstGeom>
          <a:gradFill rotWithShape="1">
            <a:gsLst>
              <a:gs pos="0">
                <a:srgbClr val="76393B"/>
              </a:gs>
              <a:gs pos="50000">
                <a:srgbClr val="FF7C80"/>
              </a:gs>
              <a:gs pos="100000">
                <a:srgbClr val="76393B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Налог на доходы физических лиц</a:t>
            </a:r>
          </a:p>
          <a:p>
            <a:r>
              <a:rPr lang="ru-RU" altLang="ru-RU">
                <a:solidFill>
                  <a:srgbClr val="000000"/>
                </a:solidFill>
              </a:rPr>
              <a:t>106121,44</a:t>
            </a:r>
            <a:r>
              <a:rPr lang="ru-RU" altLang="ru-RU" b="1" u="sng">
                <a:solidFill>
                  <a:srgbClr val="000000"/>
                </a:solidFill>
              </a:rPr>
              <a:t>тыс. руб.</a:t>
            </a:r>
          </a:p>
        </p:txBody>
      </p:sp>
      <p:sp>
        <p:nvSpPr>
          <p:cNvPr id="19463" name="AutoShape 33"/>
          <p:cNvSpPr>
            <a:spLocks noChangeArrowheads="1"/>
          </p:cNvSpPr>
          <p:nvPr/>
        </p:nvSpPr>
        <p:spPr bwMode="auto">
          <a:xfrm>
            <a:off x="3557588" y="4048125"/>
            <a:ext cx="3657600" cy="533400"/>
          </a:xfrm>
          <a:prstGeom prst="flowChartAlternateProcess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Прочие неналоговые доходы</a:t>
            </a:r>
          </a:p>
          <a:p>
            <a:r>
              <a:rPr lang="ru-RU" altLang="ru-RU" b="1" u="sng">
                <a:solidFill>
                  <a:srgbClr val="000000"/>
                </a:solidFill>
              </a:rPr>
              <a:t>2510,5 тыс. руб.</a:t>
            </a:r>
          </a:p>
        </p:txBody>
      </p:sp>
      <p:sp>
        <p:nvSpPr>
          <p:cNvPr id="19464" name="AutoShape 34"/>
          <p:cNvSpPr>
            <a:spLocks noChangeArrowheads="1"/>
          </p:cNvSpPr>
          <p:nvPr/>
        </p:nvSpPr>
        <p:spPr bwMode="auto">
          <a:xfrm>
            <a:off x="3582988" y="4629150"/>
            <a:ext cx="3632200" cy="698500"/>
          </a:xfrm>
          <a:prstGeom prst="flowChartAlternateProcess">
            <a:avLst/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Плата за негативное воздействие</a:t>
            </a:r>
          </a:p>
          <a:p>
            <a:r>
              <a:rPr lang="ru-RU" altLang="ru-RU" b="1" u="sng">
                <a:solidFill>
                  <a:srgbClr val="000000"/>
                </a:solidFill>
              </a:rPr>
              <a:t>1265,48тыс. руб.</a:t>
            </a:r>
          </a:p>
        </p:txBody>
      </p:sp>
      <p:sp>
        <p:nvSpPr>
          <p:cNvPr id="19465" name="AutoShape 35"/>
          <p:cNvSpPr>
            <a:spLocks noChangeArrowheads="1"/>
          </p:cNvSpPr>
          <p:nvPr/>
        </p:nvSpPr>
        <p:spPr bwMode="auto">
          <a:xfrm>
            <a:off x="3603625" y="5394325"/>
            <a:ext cx="3644900" cy="673100"/>
          </a:xfrm>
          <a:prstGeom prst="flowChartAlternateProcess">
            <a:avLst/>
          </a:prstGeom>
          <a:gradFill rotWithShape="1">
            <a:gsLst>
              <a:gs pos="0">
                <a:srgbClr val="5E5E76"/>
              </a:gs>
              <a:gs pos="5000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Доходы от продажи</a:t>
            </a:r>
          </a:p>
          <a:p>
            <a:r>
              <a:rPr lang="ru-RU" altLang="ru-RU" b="1" u="sng">
                <a:solidFill>
                  <a:srgbClr val="000000"/>
                </a:solidFill>
              </a:rPr>
              <a:t>2661,23 тыс. руб.</a:t>
            </a:r>
          </a:p>
        </p:txBody>
      </p:sp>
      <p:sp>
        <p:nvSpPr>
          <p:cNvPr id="151588" name="AutoShape 36"/>
          <p:cNvSpPr>
            <a:spLocks noChangeArrowheads="1"/>
          </p:cNvSpPr>
          <p:nvPr/>
        </p:nvSpPr>
        <p:spPr bwMode="auto">
          <a:xfrm>
            <a:off x="1066800" y="723900"/>
            <a:ext cx="1460500" cy="2260600"/>
          </a:xfrm>
          <a:prstGeom prst="flowChartProcess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76,2 %</a:t>
            </a:r>
          </a:p>
        </p:txBody>
      </p:sp>
      <p:sp>
        <p:nvSpPr>
          <p:cNvPr id="151589" name="AutoShape 37"/>
          <p:cNvSpPr>
            <a:spLocks noChangeArrowheads="1"/>
          </p:cNvSpPr>
          <p:nvPr/>
        </p:nvSpPr>
        <p:spPr bwMode="auto">
          <a:xfrm>
            <a:off x="1066800" y="2984500"/>
            <a:ext cx="1460500" cy="762000"/>
          </a:xfrm>
          <a:prstGeom prst="flowChartProcess">
            <a:avLst/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5000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4,9 %</a:t>
            </a:r>
          </a:p>
        </p:txBody>
      </p:sp>
      <p:sp>
        <p:nvSpPr>
          <p:cNvPr id="151590" name="AutoShape 38"/>
          <p:cNvSpPr>
            <a:spLocks noChangeArrowheads="1"/>
          </p:cNvSpPr>
          <p:nvPr/>
        </p:nvSpPr>
        <p:spPr bwMode="auto">
          <a:xfrm>
            <a:off x="1066800" y="3733800"/>
            <a:ext cx="1458913" cy="339725"/>
          </a:xfrm>
          <a:prstGeom prst="flowChartProcess">
            <a:avLst/>
          </a:prstGeom>
          <a:gradFill rotWithShape="1">
            <a:gsLst>
              <a:gs pos="0">
                <a:srgbClr val="FFCC66">
                  <a:gamma/>
                  <a:shade val="46275"/>
                  <a:invGamma/>
                </a:srgbClr>
              </a:gs>
              <a:gs pos="5000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1591" name="AutoShape 39"/>
          <p:cNvSpPr>
            <a:spLocks noChangeArrowheads="1"/>
          </p:cNvSpPr>
          <p:nvPr/>
        </p:nvSpPr>
        <p:spPr bwMode="auto">
          <a:xfrm>
            <a:off x="1066800" y="4056063"/>
            <a:ext cx="1458913" cy="355600"/>
          </a:xfrm>
          <a:prstGeom prst="flowChartProcess">
            <a:avLst/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4,6%</a:t>
            </a:r>
          </a:p>
        </p:txBody>
      </p:sp>
      <p:sp>
        <p:nvSpPr>
          <p:cNvPr id="151592" name="AutoShape 40"/>
          <p:cNvSpPr>
            <a:spLocks noChangeArrowheads="1"/>
          </p:cNvSpPr>
          <p:nvPr/>
        </p:nvSpPr>
        <p:spPr bwMode="auto">
          <a:xfrm>
            <a:off x="1092200" y="4659313"/>
            <a:ext cx="1460500" cy="268287"/>
          </a:xfrm>
          <a:prstGeom prst="flowChartProcess">
            <a:avLst/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1 %</a:t>
            </a:r>
          </a:p>
        </p:txBody>
      </p:sp>
      <p:sp>
        <p:nvSpPr>
          <p:cNvPr id="151593" name="AutoShape 41"/>
          <p:cNvSpPr>
            <a:spLocks noChangeArrowheads="1"/>
          </p:cNvSpPr>
          <p:nvPr/>
        </p:nvSpPr>
        <p:spPr bwMode="auto">
          <a:xfrm>
            <a:off x="1092200" y="4927600"/>
            <a:ext cx="1460500" cy="203200"/>
          </a:xfrm>
          <a:prstGeom prst="flowChartProcess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72" name="AutoShape 42"/>
          <p:cNvSpPr>
            <a:spLocks noChangeArrowheads="1"/>
          </p:cNvSpPr>
          <p:nvPr/>
        </p:nvSpPr>
        <p:spPr bwMode="auto">
          <a:xfrm>
            <a:off x="1079500" y="4414838"/>
            <a:ext cx="1447800" cy="244475"/>
          </a:xfrm>
          <a:prstGeom prst="flowChartProcess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1595" name="AutoShape 43"/>
          <p:cNvSpPr>
            <a:spLocks noChangeArrowheads="1"/>
          </p:cNvSpPr>
          <p:nvPr/>
        </p:nvSpPr>
        <p:spPr bwMode="auto">
          <a:xfrm>
            <a:off x="1392238" y="4387850"/>
            <a:ext cx="736600" cy="271463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1,8%</a:t>
            </a:r>
          </a:p>
        </p:txBody>
      </p:sp>
      <p:sp>
        <p:nvSpPr>
          <p:cNvPr id="151596" name="AutoShape 44"/>
          <p:cNvSpPr>
            <a:spLocks noChangeArrowheads="1"/>
          </p:cNvSpPr>
          <p:nvPr/>
        </p:nvSpPr>
        <p:spPr bwMode="auto">
          <a:xfrm rot="205894">
            <a:off x="1400175" y="3822700"/>
            <a:ext cx="373063" cy="233363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9,6%</a:t>
            </a:r>
          </a:p>
        </p:txBody>
      </p:sp>
      <p:sp>
        <p:nvSpPr>
          <p:cNvPr id="151597" name="AutoShape 45"/>
          <p:cNvSpPr>
            <a:spLocks noChangeArrowheads="1"/>
          </p:cNvSpPr>
          <p:nvPr/>
        </p:nvSpPr>
        <p:spPr bwMode="auto">
          <a:xfrm>
            <a:off x="1454150" y="4889500"/>
            <a:ext cx="736600" cy="279400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1,9 %</a:t>
            </a:r>
          </a:p>
        </p:txBody>
      </p:sp>
      <p:sp>
        <p:nvSpPr>
          <p:cNvPr id="19476" name="AutoShape 48"/>
          <p:cNvSpPr>
            <a:spLocks noChangeArrowheads="1"/>
          </p:cNvSpPr>
          <p:nvPr/>
        </p:nvSpPr>
        <p:spPr bwMode="auto">
          <a:xfrm rot="3213074">
            <a:off x="2774951" y="777875"/>
            <a:ext cx="423862" cy="1557337"/>
          </a:xfrm>
          <a:prstGeom prst="upArrow">
            <a:avLst>
              <a:gd name="adj1" fmla="val 24296"/>
              <a:gd name="adj2" fmla="val 75201"/>
            </a:avLst>
          </a:prstGeom>
          <a:solidFill>
            <a:srgbClr val="FF7C80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77" name="AutoShape 49"/>
          <p:cNvSpPr>
            <a:spLocks noChangeArrowheads="1"/>
          </p:cNvSpPr>
          <p:nvPr/>
        </p:nvSpPr>
        <p:spPr bwMode="auto">
          <a:xfrm rot="2337478">
            <a:off x="2905125" y="1716088"/>
            <a:ext cx="342900" cy="1674812"/>
          </a:xfrm>
          <a:prstGeom prst="upArrow">
            <a:avLst>
              <a:gd name="adj1" fmla="val 24296"/>
              <a:gd name="adj2" fmla="val 115526"/>
            </a:avLst>
          </a:prstGeom>
          <a:solidFill>
            <a:srgbClr val="9999FF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78" name="AutoShape 50"/>
          <p:cNvSpPr>
            <a:spLocks noChangeArrowheads="1"/>
          </p:cNvSpPr>
          <p:nvPr/>
        </p:nvSpPr>
        <p:spPr bwMode="auto">
          <a:xfrm rot="2412171">
            <a:off x="2887663" y="2513013"/>
            <a:ext cx="331787" cy="1504950"/>
          </a:xfrm>
          <a:prstGeom prst="upArrow">
            <a:avLst>
              <a:gd name="adj1" fmla="val 24296"/>
              <a:gd name="adj2" fmla="val 105039"/>
            </a:avLst>
          </a:prstGeom>
          <a:solidFill>
            <a:srgbClr val="FFCC66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79" name="AutoShape 51"/>
          <p:cNvSpPr>
            <a:spLocks noChangeArrowheads="1"/>
          </p:cNvSpPr>
          <p:nvPr/>
        </p:nvSpPr>
        <p:spPr bwMode="auto">
          <a:xfrm rot="3063680">
            <a:off x="2936081" y="3094832"/>
            <a:ext cx="282575" cy="1350962"/>
          </a:xfrm>
          <a:prstGeom prst="upArrow">
            <a:avLst>
              <a:gd name="adj1" fmla="val 24296"/>
              <a:gd name="adj2" fmla="val 85945"/>
            </a:avLst>
          </a:prstGeom>
          <a:solidFill>
            <a:srgbClr val="33CCCC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80" name="AutoShape 52"/>
          <p:cNvSpPr>
            <a:spLocks noChangeArrowheads="1"/>
          </p:cNvSpPr>
          <p:nvPr/>
        </p:nvSpPr>
        <p:spPr bwMode="auto">
          <a:xfrm rot="5340000">
            <a:off x="2955132" y="4255294"/>
            <a:ext cx="217487" cy="1076325"/>
          </a:xfrm>
          <a:prstGeom prst="upArrow">
            <a:avLst>
              <a:gd name="adj1" fmla="val 24296"/>
              <a:gd name="adj2" fmla="val 78060"/>
            </a:avLst>
          </a:prstGeom>
          <a:solidFill>
            <a:srgbClr val="008000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81" name="AutoShape 53"/>
          <p:cNvSpPr>
            <a:spLocks noChangeArrowheads="1"/>
          </p:cNvSpPr>
          <p:nvPr/>
        </p:nvSpPr>
        <p:spPr bwMode="auto">
          <a:xfrm rot="7175026">
            <a:off x="2878932" y="4785519"/>
            <a:ext cx="423862" cy="1136650"/>
          </a:xfrm>
          <a:prstGeom prst="upArrow">
            <a:avLst>
              <a:gd name="adj1" fmla="val 24296"/>
              <a:gd name="adj2" fmla="val 69748"/>
            </a:avLst>
          </a:prstGeom>
          <a:solidFill>
            <a:srgbClr val="CCCCFF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82" name="AutoShape 54"/>
          <p:cNvSpPr>
            <a:spLocks noChangeArrowheads="1"/>
          </p:cNvSpPr>
          <p:nvPr/>
        </p:nvSpPr>
        <p:spPr bwMode="auto">
          <a:xfrm rot="5042325">
            <a:off x="2849563" y="3916362"/>
            <a:ext cx="357188" cy="969963"/>
          </a:xfrm>
          <a:prstGeom prst="upArrow">
            <a:avLst>
              <a:gd name="adj1" fmla="val 24296"/>
              <a:gd name="adj2" fmla="val 65915"/>
            </a:avLst>
          </a:prstGeom>
          <a:solidFill>
            <a:srgbClr val="FFFF00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83" name="AutoShape 55"/>
          <p:cNvSpPr>
            <a:spLocks/>
          </p:cNvSpPr>
          <p:nvPr/>
        </p:nvSpPr>
        <p:spPr bwMode="auto">
          <a:xfrm>
            <a:off x="7378700" y="749300"/>
            <a:ext cx="533400" cy="5537200"/>
          </a:xfrm>
          <a:prstGeom prst="rightBrace">
            <a:avLst>
              <a:gd name="adj1" fmla="val 86508"/>
              <a:gd name="adj2" fmla="val 50000"/>
            </a:avLst>
          </a:prstGeom>
          <a:noFill/>
          <a:ln w="508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1608" name="Rectangle 56"/>
          <p:cNvSpPr>
            <a:spLocks noChangeArrowheads="1"/>
          </p:cNvSpPr>
          <p:nvPr/>
        </p:nvSpPr>
        <p:spPr bwMode="auto">
          <a:xfrm>
            <a:off x="7975600" y="2946400"/>
            <a:ext cx="901700" cy="11811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139259,4</a:t>
            </a: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3374088" cy="7920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Налог на доходы физических лиц</a:t>
            </a:r>
          </a:p>
        </p:txBody>
      </p:sp>
      <p:graphicFrame>
        <p:nvGraphicFramePr>
          <p:cNvPr id="20483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273050" y="2082800"/>
          <a:ext cx="4216400" cy="4094163"/>
        </p:xfrm>
        <a:graphic>
          <a:graphicData uri="http://schemas.openxmlformats.org/presentationml/2006/ole">
            <p:oleObj spid="_x0000_s20483" r:id="rId3" imgW="4212701" imgH="4090771" progId="Excel.Sheet.8">
              <p:embed/>
            </p:oleObj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3349998" cy="64807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Налоги на совокупный доход</a:t>
            </a:r>
          </a:p>
        </p:txBody>
      </p:sp>
      <p:graphicFrame>
        <p:nvGraphicFramePr>
          <p:cNvPr id="20485" name="Объект 7"/>
          <p:cNvGraphicFramePr>
            <a:graphicFrameLocks noGrp="1"/>
          </p:cNvGraphicFramePr>
          <p:nvPr>
            <p:ph sz="quarter" idx="4"/>
          </p:nvPr>
        </p:nvGraphicFramePr>
        <p:xfrm>
          <a:off x="4859338" y="2420938"/>
          <a:ext cx="3889375" cy="3311525"/>
        </p:xfrm>
        <a:graphic>
          <a:graphicData uri="http://schemas.openxmlformats.org/presentationml/2006/ole">
            <p:oleObj spid="_x0000_s20485" r:id="rId4" imgW="3383573" imgH="3383573" progId="Excel.Sheet.8">
              <p:embed/>
            </p:oleObj>
          </a:graphicData>
        </a:graphic>
      </p:graphicFrame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-5117"/>
            <a:ext cx="9144000" cy="8367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/>
              <a:t>Изменение недоимки по основным платежам в бюджет МО «</a:t>
            </a:r>
            <a:r>
              <a:rPr lang="ru-RU" sz="1600" dirty="0" err="1" smtClean="0"/>
              <a:t>Кезский</a:t>
            </a:r>
            <a:r>
              <a:rPr lang="ru-RU" sz="1600" dirty="0" smtClean="0"/>
              <a:t> район» за 2015 год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000" dirty="0" err="1" smtClean="0"/>
              <a:t>Тыс.руб</a:t>
            </a:r>
            <a:r>
              <a:rPr lang="ru-RU" sz="1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-107950" y="0"/>
          <a:ext cx="9144000" cy="6858000"/>
        </p:xfrm>
        <a:graphic>
          <a:graphicData uri="http://schemas.openxmlformats.org/presentationml/2006/ole">
            <p:oleObj spid="_x0000_s2052" r:id="rId5" imgW="9144793" imgH="6858594" progId="Excel.Sheet.8">
              <p:embed/>
            </p:oleObj>
          </a:graphicData>
        </a:graphic>
      </p:graphicFrame>
    </p:spTree>
    <p:controls>
      <p:control spid="2050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613" cy="765175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 smtClean="0"/>
              <a:t>Безвозмездные поступления в бюджет муниципального образования «</a:t>
            </a:r>
            <a:r>
              <a:rPr lang="ru-RU" sz="1800" dirty="0" err="1" smtClean="0"/>
              <a:t>Кезский</a:t>
            </a:r>
            <a:r>
              <a:rPr lang="ru-RU" sz="1800" dirty="0" smtClean="0"/>
              <a:t> район»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100" b="0" dirty="0" smtClean="0"/>
              <a:t>Тыс. руб.</a:t>
            </a:r>
            <a:endParaRPr lang="ru-RU" sz="1100" b="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950" y="765175"/>
          <a:ext cx="8928100" cy="6051553"/>
        </p:xfrm>
        <a:graphic>
          <a:graphicData uri="http://schemas.openxmlformats.org/drawingml/2006/table">
            <a:tbl>
              <a:tblPr firstRow="1" firstCol="1" bandRow="1"/>
              <a:tblGrid>
                <a:gridCol w="6224732"/>
                <a:gridCol w="1023957"/>
                <a:gridCol w="961561"/>
                <a:gridCol w="717850"/>
              </a:tblGrid>
              <a:tr h="359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Первоначальный план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Уточненный план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Изменения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Дотация на выравнивание бюджетной обеспеченности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56374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56137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-237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Дотация на поддержку мер по обеспечению сбалансированности бюджетов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9144,7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+9144,7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дотации(наказы избирателей)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1646,0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+1646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Субсидии бюджетам на поддержку малого предпринимательства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800,0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+800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Субсидии на реализацию федеральных целевых программ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120,0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+120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Субсидии бюджетам на бюджетные инвестиции в объектов </a:t>
                      </a:r>
                      <a:r>
                        <a:rPr lang="ru-RU" sz="9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кап. строительства </a:t>
                      </a: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собственности муниципальных образований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64799,3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+64799,3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Субсидии на создание  в общеобразовательных организациях, расположенных  сельской местности, условий для занятия физической культурой и спортом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1932,2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+1932,2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субсидии бюджетам муниципальных районов</a:t>
                      </a:r>
                      <a:endParaRPr lang="ru-RU" sz="9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16754,7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36504,2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+19749,5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ЗАГС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1543,9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1389,5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-154,4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на составление списков кандидатов в присяжные заседатели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+3,9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ВУС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1281,3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1245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-36,3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на выплату единовременного пособия при всех формах устройства детей, лишенных родительского попечения в семью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250,4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181,7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-68,7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на предоставление гражданам субсидий на оплату жилого помещения и коммунальных услуг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4627,5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4631,5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+4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на выполнение передаваемых полномочий субъектов РФ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217197,1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267702,8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+50505,7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на содержание ребенка  семье опекуна и приемной семье, а также вознаграждение приемному родителю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7194,5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7457,6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+263,1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Субвенция на компенсацию части род</a:t>
                      </a:r>
                      <a:r>
                        <a:rPr lang="ru-RU" sz="9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платы </a:t>
                      </a: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 содержание ребенка в образов</a:t>
                      </a:r>
                      <a:r>
                        <a:rPr lang="ru-RU" sz="9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учреждениях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2587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3041,5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+454,5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Субвенции на обеспечение жильем отдельных категорий граждан № 5-ФЗ от 12.01.1995 «О ветеранах» и №181_ФЗ от 24.11.1995 «О соц</a:t>
                      </a:r>
                      <a:r>
                        <a:rPr lang="ru-RU" sz="9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защите </a:t>
                      </a: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инвалидов  РФ»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1189,6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597,2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-592,4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трансферты, передаваемые бюджетам муниципальных районов для компенсации дополнительных расходов, возникших в результате решений, принятых органами власти другого уровня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+95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трансферты, передаваемые бюджетам муниципальных районов из бюджетов поселений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+24,5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 на комплектование книжных фондов библиотек муниципальных образований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128,6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+128,6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 на подключение общедоступных библиотек к сети </a:t>
                      </a:r>
                      <a:r>
                        <a:rPr lang="ru-RU" sz="9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«Интернет»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106,8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+106,8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Межбюджетные трансферты на создание сети МФЦ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661,6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+661,6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межбюджетные трансферты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2172,9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+2172,9</a:t>
                      </a: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309000</a:t>
                      </a:r>
                      <a:endParaRPr lang="ru-RU" sz="9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460523,4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+151523,4</a:t>
                      </a:r>
                      <a:endParaRPr lang="ru-RU" sz="9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5" marR="2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9"/>
          <p:cNvGraphicFramePr>
            <a:graphicFrameLocks noGrp="1" noChangeAspect="1"/>
          </p:cNvGraphicFramePr>
          <p:nvPr>
            <p:ph/>
          </p:nvPr>
        </p:nvGraphicFramePr>
        <p:xfrm>
          <a:off x="-25400" y="-560388"/>
          <a:ext cx="9856788" cy="7418388"/>
        </p:xfrm>
        <a:graphic>
          <a:graphicData uri="http://schemas.openxmlformats.org/presentationml/2006/ole">
            <p:oleObj spid="_x0000_s22530" r:id="rId4" imgW="9851990" imgH="7419475" progId="Excel.Sheet.8">
              <p:embed/>
            </p:oleObj>
          </a:graphicData>
        </a:graphic>
      </p:graphicFrame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047038" y="188913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400">
                <a:solidFill>
                  <a:srgbClr val="000000"/>
                </a:solidFill>
              </a:rPr>
              <a:t>в тыс.руб</a:t>
            </a:r>
            <a:r>
              <a:rPr lang="ru-RU" altLang="ru-RU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3558</TotalTime>
  <Words>891</Words>
  <Application>Microsoft Office PowerPoint</Application>
  <PresentationFormat>Экран (4:3)</PresentationFormat>
  <Paragraphs>261</Paragraphs>
  <Slides>15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5_Оформление по умолчанию</vt:lpstr>
      <vt:lpstr>1_Воздушный поток</vt:lpstr>
      <vt:lpstr>2_Воздушный поток</vt:lpstr>
      <vt:lpstr>Воздушный поток</vt:lpstr>
      <vt:lpstr>Лист Microsoft Office Excel 97-2003</vt:lpstr>
      <vt:lpstr>Лист</vt:lpstr>
      <vt:lpstr>Слайд 1</vt:lpstr>
      <vt:lpstr>Слайд 2</vt:lpstr>
      <vt:lpstr>Слайд 3</vt:lpstr>
      <vt:lpstr>Слайд 4</vt:lpstr>
      <vt:lpstr>Слайд 5</vt:lpstr>
      <vt:lpstr>Изменение недоимки по основным платежам в бюджет МО «Кезский район» за 2015 год  Тыс.руб.</vt:lpstr>
      <vt:lpstr>Слайд 7</vt:lpstr>
      <vt:lpstr>Безвозмездные поступления в бюджет муниципального образования «Кезский район»  Тыс. руб.</vt:lpstr>
      <vt:lpstr>Слайд 9</vt:lpstr>
      <vt:lpstr>Слайд 10</vt:lpstr>
      <vt:lpstr>Слайд 11</vt:lpstr>
      <vt:lpstr>Расходы бюджета МО «Кезский район» на реализацию муниципальных программ за   2015 год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334</cp:revision>
  <cp:lastPrinted>2015-03-24T04:57:50Z</cp:lastPrinted>
  <dcterms:created xsi:type="dcterms:W3CDTF">2012-03-22T11:17:47Z</dcterms:created>
  <dcterms:modified xsi:type="dcterms:W3CDTF">2016-05-05T06:23:21Z</dcterms:modified>
</cp:coreProperties>
</file>