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5" r:id="rId2"/>
    <p:sldId id="265" r:id="rId3"/>
    <p:sldId id="277" r:id="rId4"/>
    <p:sldId id="318" r:id="rId5"/>
    <p:sldId id="320" r:id="rId6"/>
    <p:sldId id="278" r:id="rId7"/>
    <p:sldId id="298" r:id="rId8"/>
    <p:sldId id="299" r:id="rId9"/>
    <p:sldId id="326" r:id="rId10"/>
    <p:sldId id="302" r:id="rId11"/>
    <p:sldId id="283" r:id="rId12"/>
    <p:sldId id="323" r:id="rId13"/>
    <p:sldId id="303" r:id="rId14"/>
    <p:sldId id="290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25" r:id="rId26"/>
    <p:sldId id="292" r:id="rId27"/>
    <p:sldId id="317" r:id="rId28"/>
    <p:sldId id="316" r:id="rId29"/>
    <p:sldId id="315" r:id="rId30"/>
    <p:sldId id="321" r:id="rId31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990033"/>
    <a:srgbClr val="A50021"/>
    <a:srgbClr val="FF0066"/>
    <a:srgbClr val="00CC00"/>
    <a:srgbClr val="0000CC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PropertyBag">
  <ax:ocxPr ax:name="ForeColor" ax:value="0"/>
  <ax:ocxPr ax:name="BackColor" ax:value="16777215"/>
  <ax:ocxPr ax:name="Caption" ax:value="Label1"/>
  <ax:ocxPr ax:name="Size" ax:value="16933;11298"/>
  <ax:ocxPr ax:name="FontName" ax:value="Arial"/>
  <ax:ocxPr ax:name="FontHeight" ax:value="285"/>
  <ax:ocxPr ax:name="FontCharSet" ax:value="204"/>
  <ax:ocxPr ax:name="FontPitchAndFamily" ax:value="2"/>
</ax:ocx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6143F-9875-4974-A76C-24FC47A90FE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87D21F-452F-48ED-90F4-5E7BA1400AB8}">
      <dgm:prSet phldrT="[Текст]"/>
      <dgm:spPr/>
      <dgm:t>
        <a:bodyPr/>
        <a:lstStyle/>
        <a:p>
          <a:r>
            <a:rPr lang="ru-RU" dirty="0" smtClean="0"/>
            <a:t>Бюджетном послании Президента Российской Федерации</a:t>
          </a:r>
          <a:endParaRPr lang="ru-RU" dirty="0"/>
        </a:p>
      </dgm:t>
    </dgm:pt>
    <dgm:pt modelId="{FCE930ED-225C-472C-8298-7CAD79CA7A68}" type="parTrans" cxnId="{43A0B4FD-469A-41DE-92B3-1D4F72163817}">
      <dgm:prSet/>
      <dgm:spPr/>
      <dgm:t>
        <a:bodyPr/>
        <a:lstStyle/>
        <a:p>
          <a:endParaRPr lang="ru-RU"/>
        </a:p>
      </dgm:t>
    </dgm:pt>
    <dgm:pt modelId="{FF2FE16B-A176-4D9A-9A9A-9B67B11B01F0}" type="sibTrans" cxnId="{43A0B4FD-469A-41DE-92B3-1D4F72163817}">
      <dgm:prSet/>
      <dgm:spPr/>
      <dgm:t>
        <a:bodyPr/>
        <a:lstStyle/>
        <a:p>
          <a:endParaRPr lang="ru-RU"/>
        </a:p>
      </dgm:t>
    </dgm:pt>
    <dgm:pt modelId="{C71CF84E-6D83-474A-A4C5-64A3737CBC58}">
      <dgm:prSet phldrT="[Текст]"/>
      <dgm:spPr/>
      <dgm:t>
        <a:bodyPr/>
        <a:lstStyle/>
        <a:p>
          <a:r>
            <a:rPr lang="ru-RU" dirty="0" smtClean="0"/>
            <a:t>Указе Главы Удмуртской Республики «Об основных направлениях бюджетной и налоговой политики УР на 2016 год»</a:t>
          </a:r>
          <a:endParaRPr lang="ru-RU" dirty="0"/>
        </a:p>
      </dgm:t>
    </dgm:pt>
    <dgm:pt modelId="{4A32455E-64EC-4AE3-A24D-2ED65D028410}" type="parTrans" cxnId="{B60A5D87-B11A-470E-A5F1-BFEB3D4D800A}">
      <dgm:prSet/>
      <dgm:spPr/>
      <dgm:t>
        <a:bodyPr/>
        <a:lstStyle/>
        <a:p>
          <a:endParaRPr lang="ru-RU"/>
        </a:p>
      </dgm:t>
    </dgm:pt>
    <dgm:pt modelId="{D4C357BA-F1C4-4A75-B016-6E2B6FFADFE4}" type="sibTrans" cxnId="{B60A5D87-B11A-470E-A5F1-BFEB3D4D800A}">
      <dgm:prSet/>
      <dgm:spPr/>
      <dgm:t>
        <a:bodyPr/>
        <a:lstStyle/>
        <a:p>
          <a:endParaRPr lang="ru-RU"/>
        </a:p>
      </dgm:t>
    </dgm:pt>
    <dgm:pt modelId="{050A0154-5179-40CB-A4D5-6600E5541AE2}">
      <dgm:prSet phldrT="[Текст]"/>
      <dgm:spPr/>
      <dgm:t>
        <a:bodyPr/>
        <a:lstStyle/>
        <a:p>
          <a:r>
            <a:rPr lang="ru-RU" dirty="0" smtClean="0"/>
            <a:t>Прогнозе социально-экономического развития  Удмуртской Республики и муниципального образования «</a:t>
          </a:r>
          <a:r>
            <a:rPr lang="ru-RU" dirty="0" err="1" smtClean="0"/>
            <a:t>Кезский</a:t>
          </a:r>
          <a:r>
            <a:rPr lang="ru-RU" dirty="0" smtClean="0"/>
            <a:t> район»</a:t>
          </a:r>
          <a:endParaRPr lang="ru-RU" dirty="0"/>
        </a:p>
      </dgm:t>
    </dgm:pt>
    <dgm:pt modelId="{746EE3C0-5025-47D1-8AA3-C2D1E2920503}" type="parTrans" cxnId="{7C92D52C-418C-434D-9B15-6DBEAC143860}">
      <dgm:prSet/>
      <dgm:spPr/>
      <dgm:t>
        <a:bodyPr/>
        <a:lstStyle/>
        <a:p>
          <a:endParaRPr lang="ru-RU"/>
        </a:p>
      </dgm:t>
    </dgm:pt>
    <dgm:pt modelId="{13223D31-6388-4CEE-BFB9-C670C5E26347}" type="sibTrans" cxnId="{7C92D52C-418C-434D-9B15-6DBEAC143860}">
      <dgm:prSet/>
      <dgm:spPr/>
      <dgm:t>
        <a:bodyPr/>
        <a:lstStyle/>
        <a:p>
          <a:endParaRPr lang="ru-RU"/>
        </a:p>
      </dgm:t>
    </dgm:pt>
    <dgm:pt modelId="{6348883D-4C2E-42B8-813A-54B7957C019E}">
      <dgm:prSet phldrT="[Текст]"/>
      <dgm:spPr/>
      <dgm:t>
        <a:bodyPr/>
        <a:lstStyle/>
        <a:p>
          <a:r>
            <a:rPr lang="ru-RU" dirty="0" smtClean="0"/>
            <a:t>Муниципальных программах муниципального образования «</a:t>
          </a:r>
          <a:r>
            <a:rPr lang="ru-RU" dirty="0" err="1" smtClean="0"/>
            <a:t>Кезский</a:t>
          </a:r>
          <a:r>
            <a:rPr lang="ru-RU" dirty="0" smtClean="0"/>
            <a:t> район»</a:t>
          </a:r>
          <a:endParaRPr lang="ru-RU" dirty="0"/>
        </a:p>
      </dgm:t>
    </dgm:pt>
    <dgm:pt modelId="{191BC120-257B-4DD7-AD25-8C463D439400}" type="parTrans" cxnId="{12D5E52B-F7B7-4A7D-B7A7-AE83F8E92072}">
      <dgm:prSet/>
      <dgm:spPr/>
      <dgm:t>
        <a:bodyPr/>
        <a:lstStyle/>
        <a:p>
          <a:endParaRPr lang="ru-RU"/>
        </a:p>
      </dgm:t>
    </dgm:pt>
    <dgm:pt modelId="{2E96406B-5F74-4D4C-AD86-D714A05A1A2E}" type="sibTrans" cxnId="{12D5E52B-F7B7-4A7D-B7A7-AE83F8E92072}">
      <dgm:prSet/>
      <dgm:spPr/>
      <dgm:t>
        <a:bodyPr/>
        <a:lstStyle/>
        <a:p>
          <a:endParaRPr lang="ru-RU"/>
        </a:p>
      </dgm:t>
    </dgm:pt>
    <dgm:pt modelId="{FC0416DB-58C3-42F2-A7D3-128F4126AD66}" type="pres">
      <dgm:prSet presAssocID="{4386143F-9875-4974-A76C-24FC47A90FE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FA01F0-52CB-4685-8C0F-7C51C3CF83E1}" type="pres">
      <dgm:prSet presAssocID="{4386143F-9875-4974-A76C-24FC47A90FE4}" presName="diamond" presStyleLbl="bgShp" presStyleIdx="0" presStyleCnt="1" custScaleY="83607" custLinFactNeighborX="-3279" custLinFactNeighborY="-9836"/>
      <dgm:spPr/>
    </dgm:pt>
    <dgm:pt modelId="{C2A2368B-867D-4F41-89A5-CF21055EB858}" type="pres">
      <dgm:prSet presAssocID="{4386143F-9875-4974-A76C-24FC47A90FE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34E26-C69C-4206-9907-41536DA09F7B}" type="pres">
      <dgm:prSet presAssocID="{4386143F-9875-4974-A76C-24FC47A90FE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3DAC60-D596-4338-B19F-DBBAD6BD159C}" type="pres">
      <dgm:prSet presAssocID="{4386143F-9875-4974-A76C-24FC47A90FE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577FE-EECC-4181-93A8-DBF46A86BECB}" type="pres">
      <dgm:prSet presAssocID="{4386143F-9875-4974-A76C-24FC47A90FE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D5E52B-F7B7-4A7D-B7A7-AE83F8E92072}" srcId="{4386143F-9875-4974-A76C-24FC47A90FE4}" destId="{6348883D-4C2E-42B8-813A-54B7957C019E}" srcOrd="3" destOrd="0" parTransId="{191BC120-257B-4DD7-AD25-8C463D439400}" sibTransId="{2E96406B-5F74-4D4C-AD86-D714A05A1A2E}"/>
    <dgm:cxn modelId="{E3A5F254-CAE8-4206-A318-684BD1BE9534}" type="presOf" srcId="{1C87D21F-452F-48ED-90F4-5E7BA1400AB8}" destId="{C2A2368B-867D-4F41-89A5-CF21055EB858}" srcOrd="0" destOrd="0" presId="urn:microsoft.com/office/officeart/2005/8/layout/matrix3"/>
    <dgm:cxn modelId="{AB2B4627-54CA-43A2-885C-3D66BCCFCFCF}" type="presOf" srcId="{6348883D-4C2E-42B8-813A-54B7957C019E}" destId="{C31577FE-EECC-4181-93A8-DBF46A86BECB}" srcOrd="0" destOrd="0" presId="urn:microsoft.com/office/officeart/2005/8/layout/matrix3"/>
    <dgm:cxn modelId="{7C92D52C-418C-434D-9B15-6DBEAC143860}" srcId="{4386143F-9875-4974-A76C-24FC47A90FE4}" destId="{050A0154-5179-40CB-A4D5-6600E5541AE2}" srcOrd="2" destOrd="0" parTransId="{746EE3C0-5025-47D1-8AA3-C2D1E2920503}" sibTransId="{13223D31-6388-4CEE-BFB9-C670C5E26347}"/>
    <dgm:cxn modelId="{EFF082BA-AE7C-4467-9BD2-B0827766FEB9}" type="presOf" srcId="{050A0154-5179-40CB-A4D5-6600E5541AE2}" destId="{933DAC60-D596-4338-B19F-DBBAD6BD159C}" srcOrd="0" destOrd="0" presId="urn:microsoft.com/office/officeart/2005/8/layout/matrix3"/>
    <dgm:cxn modelId="{B60A5D87-B11A-470E-A5F1-BFEB3D4D800A}" srcId="{4386143F-9875-4974-A76C-24FC47A90FE4}" destId="{C71CF84E-6D83-474A-A4C5-64A3737CBC58}" srcOrd="1" destOrd="0" parTransId="{4A32455E-64EC-4AE3-A24D-2ED65D028410}" sibTransId="{D4C357BA-F1C4-4A75-B016-6E2B6FFADFE4}"/>
    <dgm:cxn modelId="{3888B44B-F00D-4972-A911-4431688798D3}" type="presOf" srcId="{4386143F-9875-4974-A76C-24FC47A90FE4}" destId="{FC0416DB-58C3-42F2-A7D3-128F4126AD66}" srcOrd="0" destOrd="0" presId="urn:microsoft.com/office/officeart/2005/8/layout/matrix3"/>
    <dgm:cxn modelId="{43A0B4FD-469A-41DE-92B3-1D4F72163817}" srcId="{4386143F-9875-4974-A76C-24FC47A90FE4}" destId="{1C87D21F-452F-48ED-90F4-5E7BA1400AB8}" srcOrd="0" destOrd="0" parTransId="{FCE930ED-225C-472C-8298-7CAD79CA7A68}" sibTransId="{FF2FE16B-A176-4D9A-9A9A-9B67B11B01F0}"/>
    <dgm:cxn modelId="{E2D1DEE4-87A0-477F-BD18-9EDAC6F3D673}" type="presOf" srcId="{C71CF84E-6D83-474A-A4C5-64A3737CBC58}" destId="{8A634E26-C69C-4206-9907-41536DA09F7B}" srcOrd="0" destOrd="0" presId="urn:microsoft.com/office/officeart/2005/8/layout/matrix3"/>
    <dgm:cxn modelId="{5FE966E5-26A9-4D34-89E3-CF3A456561B7}" type="presParOf" srcId="{FC0416DB-58C3-42F2-A7D3-128F4126AD66}" destId="{80FA01F0-52CB-4685-8C0F-7C51C3CF83E1}" srcOrd="0" destOrd="0" presId="urn:microsoft.com/office/officeart/2005/8/layout/matrix3"/>
    <dgm:cxn modelId="{9E3AA91C-CB99-4F5F-941A-060D6F02BCC0}" type="presParOf" srcId="{FC0416DB-58C3-42F2-A7D3-128F4126AD66}" destId="{C2A2368B-867D-4F41-89A5-CF21055EB858}" srcOrd="1" destOrd="0" presId="urn:microsoft.com/office/officeart/2005/8/layout/matrix3"/>
    <dgm:cxn modelId="{2A8DEA2F-4814-4F14-8FFC-90D8773706EE}" type="presParOf" srcId="{FC0416DB-58C3-42F2-A7D3-128F4126AD66}" destId="{8A634E26-C69C-4206-9907-41536DA09F7B}" srcOrd="2" destOrd="0" presId="urn:microsoft.com/office/officeart/2005/8/layout/matrix3"/>
    <dgm:cxn modelId="{FAFBF5A6-573B-4753-94E3-80B24584C9F4}" type="presParOf" srcId="{FC0416DB-58C3-42F2-A7D3-128F4126AD66}" destId="{933DAC60-D596-4338-B19F-DBBAD6BD159C}" srcOrd="3" destOrd="0" presId="urn:microsoft.com/office/officeart/2005/8/layout/matrix3"/>
    <dgm:cxn modelId="{4E2B772E-F110-4F52-B544-5CC524C2BD3A}" type="presParOf" srcId="{FC0416DB-58C3-42F2-A7D3-128F4126AD66}" destId="{C31577FE-EECC-4181-93A8-DBF46A86BEC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BEDFCE-7B31-4B0C-84F2-D47ECBE6A960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D8CACE-CF7B-4046-8CDF-8812E17BC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44538"/>
            <a:ext cx="4970463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4724400"/>
            <a:ext cx="5411787" cy="44735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288" eaLnBrk="1" hangingPunct="1">
              <a:spcBef>
                <a:spcPct val="0"/>
              </a:spcBef>
            </a:pPr>
            <a:fld id="{93961FBC-D190-4A4E-97BC-71B95234FDDE}" type="slidenum">
              <a:rPr lang="ru-RU" altLang="ru-RU" smtClean="0"/>
              <a:pPr defTabSz="903288" eaLnBrk="1" hangingPunct="1"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4538"/>
            <a:ext cx="4970462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523EAAF-24BA-4A8F-9DB4-D122E7620F7C}" type="slidenum">
              <a:rPr kumimoji="0" lang="ru-RU" smtClean="0"/>
              <a:pPr eaLnBrk="1" hangingPunct="1">
                <a:defRPr/>
              </a:pPr>
              <a:t>5</a:t>
            </a:fld>
            <a:endParaRPr kumimoji="0"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40163" y="9472613"/>
            <a:ext cx="290671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 anchor="b"/>
          <a:lstStyle/>
          <a:p>
            <a:pPr algn="r" defTabSz="908050"/>
            <a:fld id="{9BCCDAB2-9E10-4722-9A81-FD79DFE0B94B}" type="slidenum">
              <a:rPr kumimoji="1" lang="ru-RU" altLang="ru-RU" sz="1200" b="1">
                <a:solidFill>
                  <a:srgbClr val="000000"/>
                </a:solidFill>
                <a:latin typeface="Times New Roman" pitchFamily="18" charset="0"/>
              </a:rPr>
              <a:pPr algn="r" defTabSz="908050"/>
              <a:t>8</a:t>
            </a:fld>
            <a:endParaRPr kumimoji="1" lang="ru-RU" altLang="ru-RU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9325" y="779463"/>
            <a:ext cx="4903788" cy="3679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0" y="4681538"/>
            <a:ext cx="4983163" cy="4570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mtClean="0"/>
              <a:t>    </a:t>
            </a:r>
            <a:endParaRPr lang="ru-RU" altLang="ru-RU" i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4538"/>
            <a:ext cx="4970462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F0B732B-8654-4E61-BDF9-732D69389BAA}" type="slidenum">
              <a:rPr kumimoji="0" lang="ru-RU" smtClean="0"/>
              <a:pPr eaLnBrk="1" hangingPunct="1">
                <a:defRPr/>
              </a:pPr>
              <a:t>13</a:t>
            </a:fld>
            <a:endParaRPr kumimoji="0"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28B44-78B9-45D4-AB78-B06E968F5EB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3898-0D6B-469A-B561-148E01A787F9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17AD-7AA5-4FB7-8105-0F2C99353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DEC9E-1889-4931-98A4-5A554B48DF3D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D010-0637-4042-ACA9-40203A35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1E43F-B6AB-429D-BF3F-DAA7B9C396EF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CA89E-E2CC-480B-8436-92959A018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F4D5-072D-44F7-AC29-BC430B84740B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5EE0-1148-4AA7-BCD5-14451D63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D2422-DBD1-44AB-85CE-F7AB8241CF78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2F0BB-D2E7-49C4-B3A5-D91B5923C5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2EF1A-7D97-452F-8EF0-61FE14BBCE77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BD5E-4E15-4BA8-8F51-E96D976AE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1465B-0E5F-451C-8695-11E59AE87BCD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D314F-3AEF-4151-8FC4-244049863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7724-FA55-49CD-947B-B5B0BE8DF3A9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2062E-83A3-4B4A-AF20-FE8754FF6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B23C4-6AF9-4A31-99C4-FCFA050B957E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1C3BB-4C1A-4855-A3EE-87207046C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555F9-5EC1-441E-B5F2-DA69B1FE8D2F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112B2-5745-444B-ABD9-8A275FD3E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DDE9-2ADD-4823-A4E1-DF511E08D47E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EDE5D-7863-4644-A248-D9F70FD9E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5A8C5-A898-453C-ACE2-DF71D1205D3A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26E18-B78C-43EA-957E-8A5778CF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B9394E-451D-4576-81AF-6DFB186A9D2D}" type="datetimeFigureOut">
              <a:rPr lang="ru-RU"/>
              <a:pPr>
                <a:defRPr/>
              </a:pPr>
              <a:t>03.03.2016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331962-11EC-4860-9B2B-44DF4A3AB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60" r:id="rId2"/>
    <p:sldLayoutId id="214748427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71" r:id="rId9"/>
    <p:sldLayoutId id="2147484266" r:id="rId10"/>
    <p:sldLayoutId id="2147484267" r:id="rId11"/>
    <p:sldLayoutId id="2147484268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_____Microsoft_Office_Excel5.xls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_____Microsoft_Office_Excel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_____Microsoft_Office_Excel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Объект 2"/>
          <p:cNvSpPr>
            <a:spLocks noGrp="1"/>
          </p:cNvSpPr>
          <p:nvPr>
            <p:ph sz="quarter" idx="13"/>
          </p:nvPr>
        </p:nvSpPr>
        <p:spPr>
          <a:xfrm>
            <a:off x="2411413" y="2636838"/>
            <a:ext cx="6048375" cy="2016125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endParaRPr lang="ru-RU" altLang="ru-RU" i="1" smtClean="0">
              <a:solidFill>
                <a:srgbClr val="FF0000"/>
              </a:solidFill>
            </a:endParaRPr>
          </a:p>
          <a:p>
            <a:pPr marL="44450" indent="0" algn="ctr">
              <a:buFont typeface="Georgia" pitchFamily="18" charset="0"/>
              <a:buNone/>
            </a:pPr>
            <a:r>
              <a:rPr lang="ru-RU" altLang="ru-RU" sz="2800" b="1" i="1" smtClean="0">
                <a:solidFill>
                  <a:srgbClr val="FF0000"/>
                </a:solidFill>
              </a:rPr>
              <a:t> БЮДЖЕТ ДЛЯ ГРАЖДАН</a:t>
            </a:r>
            <a:r>
              <a:rPr lang="ru-RU" altLang="ru-RU" i="1" smtClean="0">
                <a:solidFill>
                  <a:srgbClr val="FF0000"/>
                </a:solidFill>
              </a:rPr>
              <a:t> </a:t>
            </a:r>
          </a:p>
          <a:p>
            <a:pPr marL="44450" indent="0" algn="ctr">
              <a:buFont typeface="Georgia" pitchFamily="18" charset="0"/>
              <a:buNone/>
            </a:pPr>
            <a:endParaRPr lang="ru-RU" altLang="ru-RU" i="1" smtClean="0">
              <a:solidFill>
                <a:srgbClr val="FF0000"/>
              </a:solidFill>
            </a:endParaRPr>
          </a:p>
          <a:p>
            <a:pPr marL="44450" indent="0">
              <a:buFont typeface="Georgia" pitchFamily="18" charset="0"/>
              <a:buNone/>
            </a:pPr>
            <a:endParaRPr lang="ru-RU" altLang="ru-RU" i="1" smtClean="0">
              <a:solidFill>
                <a:srgbClr val="FF0000"/>
              </a:solidFill>
            </a:endParaRPr>
          </a:p>
        </p:txBody>
      </p:sp>
      <p:pic>
        <p:nvPicPr>
          <p:cNvPr id="1029" name="Picture 13" descr="IMG_20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4149725"/>
            <a:ext cx="19319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4" descr="IMG_67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836613"/>
            <a:ext cx="2484437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5" descr="мемориал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838" y="260350"/>
            <a:ext cx="19446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 descr="фото Степаненская СОШ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052513"/>
            <a:ext cx="32766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843213" y="4149725"/>
            <a:ext cx="5635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solidFill>
                  <a:srgbClr val="0000CC"/>
                </a:solidFill>
              </a:rPr>
              <a:t>Бюджет муниципального образования</a:t>
            </a:r>
            <a:endParaRPr lang="en-US" sz="2400">
              <a:solidFill>
                <a:srgbClr val="0000CC"/>
              </a:solidFill>
            </a:endParaRPr>
          </a:p>
          <a:p>
            <a:pPr algn="ctr" eaLnBrk="0" hangingPunct="0"/>
            <a:r>
              <a:rPr lang="ru-RU" sz="2400">
                <a:solidFill>
                  <a:srgbClr val="0000CC"/>
                </a:solidFill>
              </a:rPr>
              <a:t> «Кезский район</a:t>
            </a:r>
            <a:r>
              <a:rPr lang="ru-RU">
                <a:solidFill>
                  <a:srgbClr val="0000CC"/>
                </a:solidFill>
              </a:rPr>
              <a:t>»</a:t>
            </a:r>
            <a:r>
              <a:rPr lang="en-US">
                <a:solidFill>
                  <a:srgbClr val="0000CC"/>
                </a:solidFill>
              </a:rPr>
              <a:t> </a:t>
            </a:r>
            <a:r>
              <a:rPr lang="ru-RU" sz="2400">
                <a:solidFill>
                  <a:srgbClr val="0000CC"/>
                </a:solidFill>
              </a:rPr>
              <a:t>на 2016 год</a:t>
            </a:r>
          </a:p>
        </p:txBody>
      </p:sp>
    </p:spTree>
    <p:controls>
      <p:control spid="1026" name="SapphireHiddenControl" r:id="rId2" imgW="6095880" imgH="406728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723" name="Group 331"/>
          <p:cNvGraphicFramePr>
            <a:graphicFrameLocks noGrp="1"/>
          </p:cNvGraphicFramePr>
          <p:nvPr>
            <p:ph/>
          </p:nvPr>
        </p:nvGraphicFramePr>
        <p:xfrm>
          <a:off x="611188" y="692150"/>
          <a:ext cx="8208962" cy="5616577"/>
        </p:xfrm>
        <a:graphic>
          <a:graphicData uri="http://schemas.openxmlformats.org/drawingml/2006/table">
            <a:tbl>
              <a:tblPr/>
              <a:tblGrid>
                <a:gridCol w="4652962"/>
                <a:gridCol w="1822450"/>
                <a:gridCol w="1733550"/>
              </a:tblGrid>
              <a:tr h="966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75025" algn="ct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в бюджете на 2015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375025" algn="ct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бюджета на 2016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309000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305732,6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муниципальных районов на   выравнивание бюджетной обеспеченности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56374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дотации бюджетам муниципальных районов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16754,7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235871,3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246684,6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8" name="Rectangle 332"/>
          <p:cNvSpPr>
            <a:spLocks noChangeArrowheads="1"/>
          </p:cNvSpPr>
          <p:nvPr/>
        </p:nvSpPr>
        <p:spPr bwMode="auto">
          <a:xfrm>
            <a:off x="1258888" y="0"/>
            <a:ext cx="6805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ru-RU" i="1"/>
              <a:t>Безвозмездные поступления из республиканского бюджета</a:t>
            </a:r>
            <a:r>
              <a:rPr lang="ru-RU" altLang="ru-RU"/>
              <a:t> </a:t>
            </a:r>
          </a:p>
        </p:txBody>
      </p:sp>
      <p:sp>
        <p:nvSpPr>
          <p:cNvPr id="14369" name="Rectangle 333"/>
          <p:cNvSpPr>
            <a:spLocks noChangeArrowheads="1"/>
          </p:cNvSpPr>
          <p:nvPr/>
        </p:nvSpPr>
        <p:spPr bwMode="auto">
          <a:xfrm>
            <a:off x="6156325" y="3333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altLang="ru-RU" sz="1400"/>
              <a:t>тыс.руб.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7600" y="49212"/>
            <a:ext cx="6511925" cy="1143001"/>
          </a:xfrm>
        </p:spPr>
        <p:txBody>
          <a:bodyPr/>
          <a:lstStyle/>
          <a:p>
            <a:pPr marL="0" indent="0"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Расходы бюджета</a:t>
            </a:r>
            <a:r>
              <a:rPr lang="ru-RU" sz="2400" dirty="0" smtClean="0">
                <a:solidFill>
                  <a:srgbClr val="002060"/>
                </a:solidFill>
              </a:rPr>
              <a:t>-выплачиваемые из бюджета денежные средства, за исключением средств, являющихся источниками финансирования дефицита бюджета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5363" name="Объект 3" descr="IMG_0774"/>
          <p:cNvSpPr>
            <a:spLocks noGrp="1"/>
          </p:cNvSpPr>
          <p:nvPr>
            <p:ph sz="quarter" idx="13"/>
          </p:nvPr>
        </p:nvSpPr>
        <p:spPr>
          <a:xfrm>
            <a:off x="900113" y="2276475"/>
            <a:ext cx="3346450" cy="3475038"/>
          </a:xfrm>
          <a:blipFill dpi="0" rotWithShape="1">
            <a:blip r:embed="rId2" cstate="email">
              <a:lum bright="30000" contrast="2000"/>
            </a:blip>
            <a:srcRect/>
            <a:stretch>
              <a:fillRect/>
            </a:stretch>
          </a:blipFill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1600" smtClean="0">
                <a:solidFill>
                  <a:srgbClr val="0000CC"/>
                </a:solidFill>
              </a:rPr>
              <a:t>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</a:t>
            </a:r>
          </a:p>
        </p:txBody>
      </p:sp>
      <p:sp>
        <p:nvSpPr>
          <p:cNvPr id="15364" name="Объект 4" descr="SEIS-FEATURE"/>
          <p:cNvSpPr>
            <a:spLocks noGrp="1"/>
          </p:cNvSpPr>
          <p:nvPr>
            <p:ph sz="quarter" idx="14"/>
          </p:nvPr>
        </p:nvSpPr>
        <p:spPr>
          <a:xfrm>
            <a:off x="4427538" y="2276475"/>
            <a:ext cx="3346450" cy="3475038"/>
          </a:xfrm>
          <a:blipFill dpi="0" rotWithShape="1">
            <a:blip r:embed="rId3" cstate="email"/>
            <a:srcRect/>
            <a:stretch>
              <a:fillRect/>
            </a:stretch>
          </a:blipFill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Принципы формирования расходов бюджета: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1600" smtClean="0">
                <a:solidFill>
                  <a:schemeClr val="bg1"/>
                </a:solidFill>
              </a:rPr>
              <a:t>-по разделам;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1600" smtClean="0">
                <a:solidFill>
                  <a:schemeClr val="bg1"/>
                </a:solidFill>
              </a:rPr>
              <a:t>-по ведомствам;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1600" smtClean="0">
                <a:solidFill>
                  <a:schemeClr val="bg1"/>
                </a:solidFill>
              </a:rPr>
              <a:t>-по 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34" name="Group 250"/>
          <p:cNvGraphicFramePr>
            <a:graphicFrameLocks noGrp="1"/>
          </p:cNvGraphicFramePr>
          <p:nvPr/>
        </p:nvGraphicFramePr>
        <p:xfrm>
          <a:off x="17463" y="476250"/>
          <a:ext cx="9144000" cy="6269057"/>
        </p:xfrm>
        <a:graphic>
          <a:graphicData uri="http://schemas.openxmlformats.org/drawingml/2006/table">
            <a:tbl>
              <a:tblPr/>
              <a:tblGrid>
                <a:gridCol w="355600"/>
                <a:gridCol w="350837"/>
                <a:gridCol w="7508875"/>
                <a:gridCol w="928688"/>
              </a:tblGrid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Раздел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Подраз</a:t>
                      </a:r>
                    </a:p>
                  </a:txBody>
                  <a:tcPr marL="3233" marR="3233" marT="323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Сумма на 2016 год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50270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7778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1640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793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8801,2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2470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20726,5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Судебная система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793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7333,6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Резервные фонды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Другие общегосударственные вопросы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11554,7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02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Национальная оборона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1390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Мобилизационная и вневойсковая подготовка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1390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03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108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9206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78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30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04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Национальная экономика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17932,6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Сельское хозяйство и рыболовство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5506,3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Дорожное хозяйство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12300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Связь и информатика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104,3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Другие вопросы в области национальной экономики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245,5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Жилищное хозяйство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80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Коммунальное хозяйство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2,3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Благоустройство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74,4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Другие вопросы в области жилищно-коммунального хозяйства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88,8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07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Образование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306309,3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Дошкольное образование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65674,3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Общее образование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210812,1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Молодежная политика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1724,9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Другие вопросы в области образования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28098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1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08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Культура и кинематография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40949,4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Культура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37950,7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Другие вопросы в области культуры, кинематографии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2998,7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09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Здравоохранение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60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Другие вопросы в области здравоохранения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60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25879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Пенсионное обеспечение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1400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Социальное обеспечение населения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5097,5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Охрана семьи и детства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19269,5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698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Другие вопросы в области социальной политики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11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480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Массовый спорт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480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13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1750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Обслуживание государственного внутреннего и муниципального долга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1750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9524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14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00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17060,8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9365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01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17060,8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  <a:tr h="125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 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Итого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462434,6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3233" marR="3233" marT="3233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BF5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629" name="Прямоугольник 5"/>
          <p:cNvSpPr>
            <a:spLocks noChangeArrowheads="1"/>
          </p:cNvSpPr>
          <p:nvPr/>
        </p:nvSpPr>
        <p:spPr bwMode="auto">
          <a:xfrm>
            <a:off x="0" y="4763"/>
            <a:ext cx="914400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/>
              <a:t>Распределение расходов бюджета муниципального образования "Кезский район" по разделам и подразделам функциональной классификации расходов на 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24950" cy="6696075"/>
        </p:xfrm>
        <a:graphic>
          <a:graphicData uri="http://schemas.openxmlformats.org/presentationml/2006/ole">
            <p:oleObj spid="_x0000_s17410" name="Диаграмма" r:id="rId4" imgW="8858250" imgH="6505651" progId="Excel.Chart.8">
              <p:embed/>
            </p:oleObj>
          </a:graphicData>
        </a:graphic>
      </p:graphicFrame>
      <p:sp>
        <p:nvSpPr>
          <p:cNvPr id="5" name="Овал 4"/>
          <p:cNvSpPr/>
          <p:nvPr/>
        </p:nvSpPr>
        <p:spPr>
          <a:xfrm>
            <a:off x="3657600" y="2895600"/>
            <a:ext cx="1981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anchor="ctr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446239,6</a:t>
            </a:r>
          </a:p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3800" y="4149725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3,5%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47625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28800" y="1927225"/>
            <a:ext cx="304800" cy="358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43600" y="5589588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 algn="ctr">
              <a:buFont typeface="Trebuchet MS" pitchFamily="34" charset="0"/>
              <a:buNone/>
              <a:defRPr/>
            </a:pPr>
            <a:r>
              <a:rPr lang="ru-RU" sz="2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Непрограммная часть</a:t>
            </a: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107950" y="69850"/>
            <a:ext cx="892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>
                <a:latin typeface="Times New Roman" pitchFamily="18" charset="0"/>
              </a:rPr>
              <a:t>«Программный бюджет» МО «Кезский район»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77608" cy="9543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МО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Кезский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реализацию муниципальных программ на 2016 год</a:t>
            </a:r>
          </a:p>
        </p:txBody>
      </p:sp>
      <p:sp>
        <p:nvSpPr>
          <p:cNvPr id="18435" name="AutoShape 10"/>
          <p:cNvSpPr>
            <a:spLocks noChangeArrowheads="1"/>
          </p:cNvSpPr>
          <p:nvPr/>
        </p:nvSpPr>
        <p:spPr bwMode="gray">
          <a:xfrm>
            <a:off x="60325" y="1684338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36" name="AutoShape 11"/>
          <p:cNvSpPr>
            <a:spLocks noChangeArrowheads="1"/>
          </p:cNvSpPr>
          <p:nvPr/>
        </p:nvSpPr>
        <p:spPr bwMode="gray">
          <a:xfrm>
            <a:off x="246063" y="1801813"/>
            <a:ext cx="1962150" cy="1530350"/>
          </a:xfrm>
          <a:prstGeom prst="hexagon">
            <a:avLst>
              <a:gd name="adj" fmla="val 28878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gray">
          <a:xfrm>
            <a:off x="3478213" y="1684338"/>
            <a:ext cx="2230437" cy="1739900"/>
          </a:xfrm>
          <a:prstGeom prst="hexagon">
            <a:avLst>
              <a:gd name="adj" fmla="val 28891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3625850" y="1797050"/>
            <a:ext cx="1962150" cy="153035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8439" name="AutoShape 10"/>
          <p:cNvSpPr>
            <a:spLocks noChangeArrowheads="1"/>
          </p:cNvSpPr>
          <p:nvPr/>
        </p:nvSpPr>
        <p:spPr bwMode="gray">
          <a:xfrm>
            <a:off x="1768475" y="2541588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0" name="AutoShape 11"/>
          <p:cNvSpPr>
            <a:spLocks noChangeArrowheads="1"/>
          </p:cNvSpPr>
          <p:nvPr/>
        </p:nvSpPr>
        <p:spPr bwMode="gray">
          <a:xfrm>
            <a:off x="1908175" y="2708275"/>
            <a:ext cx="1962150" cy="1528763"/>
          </a:xfrm>
          <a:prstGeom prst="hexagon">
            <a:avLst>
              <a:gd name="adj" fmla="val 28908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1" name="AutoShape 6"/>
          <p:cNvSpPr>
            <a:spLocks noChangeArrowheads="1"/>
          </p:cNvSpPr>
          <p:nvPr/>
        </p:nvSpPr>
        <p:spPr bwMode="gray">
          <a:xfrm>
            <a:off x="5192713" y="2563813"/>
            <a:ext cx="2230437" cy="1738312"/>
          </a:xfrm>
          <a:prstGeom prst="hexagon">
            <a:avLst>
              <a:gd name="adj" fmla="val 28917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2" name="AutoShape 7"/>
          <p:cNvSpPr>
            <a:spLocks noChangeArrowheads="1"/>
          </p:cNvSpPr>
          <p:nvPr/>
        </p:nvSpPr>
        <p:spPr bwMode="gray">
          <a:xfrm>
            <a:off x="5340350" y="2684463"/>
            <a:ext cx="1962150" cy="153035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   Управление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муниципальными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 финансами</a:t>
            </a:r>
          </a:p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9133,6 </a:t>
            </a:r>
          </a:p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8443" name="AutoShape 10"/>
          <p:cNvSpPr>
            <a:spLocks noChangeArrowheads="1"/>
          </p:cNvSpPr>
          <p:nvPr/>
        </p:nvSpPr>
        <p:spPr bwMode="gray">
          <a:xfrm>
            <a:off x="3482975" y="3398838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4" name="AutoShape 11"/>
          <p:cNvSpPr>
            <a:spLocks noChangeArrowheads="1"/>
          </p:cNvSpPr>
          <p:nvPr/>
        </p:nvSpPr>
        <p:spPr bwMode="gray">
          <a:xfrm>
            <a:off x="3668713" y="3516313"/>
            <a:ext cx="1962150" cy="1530350"/>
          </a:xfrm>
          <a:prstGeom prst="hexagon">
            <a:avLst>
              <a:gd name="adj" fmla="val 28878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5" name="AutoShape 6"/>
          <p:cNvSpPr>
            <a:spLocks noChangeArrowheads="1"/>
          </p:cNvSpPr>
          <p:nvPr/>
        </p:nvSpPr>
        <p:spPr bwMode="gray">
          <a:xfrm>
            <a:off x="6907213" y="3398838"/>
            <a:ext cx="2230437" cy="1739900"/>
          </a:xfrm>
          <a:prstGeom prst="hexagon">
            <a:avLst>
              <a:gd name="adj" fmla="val 28891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6" name="AutoShape 7"/>
          <p:cNvSpPr>
            <a:spLocks noChangeArrowheads="1"/>
          </p:cNvSpPr>
          <p:nvPr/>
        </p:nvSpPr>
        <p:spPr bwMode="gray">
          <a:xfrm>
            <a:off x="7091363" y="3516313"/>
            <a:ext cx="1962150" cy="1530350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7" name="AutoShape 10"/>
          <p:cNvSpPr>
            <a:spLocks noChangeArrowheads="1"/>
          </p:cNvSpPr>
          <p:nvPr/>
        </p:nvSpPr>
        <p:spPr bwMode="gray">
          <a:xfrm>
            <a:off x="5197475" y="4281488"/>
            <a:ext cx="2233613" cy="1738312"/>
          </a:xfrm>
          <a:prstGeom prst="hexagon">
            <a:avLst>
              <a:gd name="adj" fmla="val 28941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8" name="AutoShape 11"/>
          <p:cNvSpPr>
            <a:spLocks noChangeArrowheads="1"/>
          </p:cNvSpPr>
          <p:nvPr/>
        </p:nvSpPr>
        <p:spPr bwMode="gray">
          <a:xfrm>
            <a:off x="5383213" y="4398963"/>
            <a:ext cx="1962150" cy="1528762"/>
          </a:xfrm>
          <a:prstGeom prst="hexagon">
            <a:avLst>
              <a:gd name="adj" fmla="val 28908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49" name="AutoShape 6"/>
          <p:cNvSpPr>
            <a:spLocks noChangeArrowheads="1"/>
          </p:cNvSpPr>
          <p:nvPr/>
        </p:nvSpPr>
        <p:spPr bwMode="gray">
          <a:xfrm>
            <a:off x="6911975" y="1730375"/>
            <a:ext cx="2232025" cy="1739900"/>
          </a:xfrm>
          <a:prstGeom prst="hexagon">
            <a:avLst>
              <a:gd name="adj" fmla="val 28912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gray">
          <a:xfrm>
            <a:off x="7061200" y="1852613"/>
            <a:ext cx="1960563" cy="1528762"/>
          </a:xfrm>
          <a:prstGeom prst="hexagon">
            <a:avLst>
              <a:gd name="adj" fmla="val 28897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Arial" charset="0"/>
            </a:endParaRPr>
          </a:p>
        </p:txBody>
      </p:sp>
      <p:sp>
        <p:nvSpPr>
          <p:cNvPr id="18451" name="AutoShape 10"/>
          <p:cNvSpPr>
            <a:spLocks noChangeArrowheads="1"/>
          </p:cNvSpPr>
          <p:nvPr/>
        </p:nvSpPr>
        <p:spPr bwMode="gray">
          <a:xfrm>
            <a:off x="53975" y="3398838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2" name="AutoShape 11"/>
          <p:cNvSpPr>
            <a:spLocks noChangeArrowheads="1"/>
          </p:cNvSpPr>
          <p:nvPr/>
        </p:nvSpPr>
        <p:spPr bwMode="gray">
          <a:xfrm>
            <a:off x="239713" y="3516313"/>
            <a:ext cx="1962150" cy="1530350"/>
          </a:xfrm>
          <a:prstGeom prst="hexagon">
            <a:avLst>
              <a:gd name="adj" fmla="val 28878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3" name="AutoShape 10"/>
          <p:cNvSpPr>
            <a:spLocks noChangeArrowheads="1"/>
          </p:cNvSpPr>
          <p:nvPr/>
        </p:nvSpPr>
        <p:spPr bwMode="gray">
          <a:xfrm>
            <a:off x="1768475" y="4286250"/>
            <a:ext cx="2233613" cy="1739900"/>
          </a:xfrm>
          <a:prstGeom prst="hexagon">
            <a:avLst>
              <a:gd name="adj" fmla="val 28914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4" name="AutoShape 11"/>
          <p:cNvSpPr>
            <a:spLocks noChangeArrowheads="1"/>
          </p:cNvSpPr>
          <p:nvPr/>
        </p:nvSpPr>
        <p:spPr bwMode="gray">
          <a:xfrm>
            <a:off x="1911350" y="4398963"/>
            <a:ext cx="2012950" cy="1530350"/>
          </a:xfrm>
          <a:prstGeom prst="hexagon">
            <a:avLst>
              <a:gd name="adj" fmla="val 29626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55" name="TextBox 51"/>
          <p:cNvSpPr txBox="1">
            <a:spLocks noChangeArrowheads="1"/>
          </p:cNvSpPr>
          <p:nvPr/>
        </p:nvSpPr>
        <p:spPr bwMode="auto">
          <a:xfrm>
            <a:off x="7286625" y="3552825"/>
            <a:ext cx="1643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Сохранение здоровья и формирование здорового образа жизни населения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520 тыс. руб.</a:t>
            </a:r>
          </a:p>
        </p:txBody>
      </p:sp>
      <p:sp>
        <p:nvSpPr>
          <p:cNvPr id="18456" name="TextBox 52"/>
          <p:cNvSpPr txBox="1">
            <a:spLocks noChangeArrowheads="1"/>
          </p:cNvSpPr>
          <p:nvPr/>
        </p:nvSpPr>
        <p:spPr bwMode="auto">
          <a:xfrm>
            <a:off x="5588000" y="4545013"/>
            <a:ext cx="15557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1 тыс. руб. </a:t>
            </a:r>
          </a:p>
        </p:txBody>
      </p:sp>
      <p:sp>
        <p:nvSpPr>
          <p:cNvPr id="18457" name="TextBox 53"/>
          <p:cNvSpPr txBox="1">
            <a:spLocks noChangeArrowheads="1"/>
          </p:cNvSpPr>
          <p:nvPr/>
        </p:nvSpPr>
        <p:spPr bwMode="auto">
          <a:xfrm>
            <a:off x="7431088" y="2070100"/>
            <a:ext cx="12668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Развитие культуры</a:t>
            </a:r>
          </a:p>
          <a:p>
            <a:pPr algn="ctr"/>
            <a:endParaRPr kumimoji="1" lang="ru-RU" altLang="ru-RU" sz="1400" b="1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40949,4</a:t>
            </a:r>
          </a:p>
          <a:p>
            <a:pPr algn="ctr"/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endParaRPr kumimoji="1" lang="ru-RU" altLang="ru-RU" sz="1400"/>
          </a:p>
        </p:txBody>
      </p:sp>
      <p:sp>
        <p:nvSpPr>
          <p:cNvPr id="18458" name="TextBox 55"/>
          <p:cNvSpPr txBox="1">
            <a:spLocks noChangeArrowheads="1"/>
          </p:cNvSpPr>
          <p:nvPr/>
        </p:nvSpPr>
        <p:spPr bwMode="auto">
          <a:xfrm>
            <a:off x="323850" y="3470275"/>
            <a:ext cx="18002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Создание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условий для устойчивого экономического развития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5528,3 тыс. руб.</a:t>
            </a:r>
          </a:p>
        </p:txBody>
      </p:sp>
      <p:sp>
        <p:nvSpPr>
          <p:cNvPr id="11292" name="TextBox 56"/>
          <p:cNvSpPr txBox="1">
            <a:spLocks noChangeArrowheads="1"/>
          </p:cNvSpPr>
          <p:nvPr/>
        </p:nvSpPr>
        <p:spPr bwMode="auto">
          <a:xfrm>
            <a:off x="250825" y="1785938"/>
            <a:ext cx="1728788" cy="15541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35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         Развитие                 образования и   воспитания  </a:t>
            </a:r>
          </a:p>
          <a:p>
            <a:pPr algn="ctr" eaLnBrk="1" hangingPunct="1">
              <a:defRPr/>
            </a:pPr>
            <a:endParaRPr lang="ru-RU" sz="1350" b="1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35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309008,2</a:t>
            </a:r>
          </a:p>
          <a:p>
            <a:pPr algn="ctr" eaLnBrk="1" hangingPunct="1">
              <a:defRPr/>
            </a:pPr>
            <a:r>
              <a:rPr lang="ru-RU" sz="135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50" b="1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 тыс. руб.</a:t>
            </a:r>
          </a:p>
          <a:p>
            <a:pPr eaLnBrk="1" hangingPunct="1">
              <a:defRPr/>
            </a:pPr>
            <a:endParaRPr lang="ru-RU" sz="1400" dirty="0" smtClean="0"/>
          </a:p>
        </p:txBody>
      </p:sp>
      <p:sp>
        <p:nvSpPr>
          <p:cNvPr id="18460" name="TextBox 57"/>
          <p:cNvSpPr txBox="1">
            <a:spLocks noChangeArrowheads="1"/>
          </p:cNvSpPr>
          <p:nvPr/>
        </p:nvSpPr>
        <p:spPr bwMode="auto">
          <a:xfrm>
            <a:off x="3840163" y="1827213"/>
            <a:ext cx="1571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ru-RU" altLang="ru-RU" sz="1400" b="1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Муниципальное управление</a:t>
            </a:r>
          </a:p>
          <a:p>
            <a:pPr algn="ctr"/>
            <a:endParaRPr kumimoji="1" lang="ru-RU" altLang="ru-RU" sz="1400" b="1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45335,3</a:t>
            </a:r>
          </a:p>
          <a:p>
            <a:pPr algn="ctr"/>
            <a:r>
              <a:rPr kumimoji="1" lang="ru-RU" altLang="ru-RU" sz="1400" b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</a:p>
          <a:p>
            <a:endParaRPr kumimoji="1" lang="ru-RU" altLang="ru-RU" sz="1400"/>
          </a:p>
        </p:txBody>
      </p:sp>
      <p:sp>
        <p:nvSpPr>
          <p:cNvPr id="18461" name="TextBox 58"/>
          <p:cNvSpPr txBox="1">
            <a:spLocks noChangeArrowheads="1"/>
          </p:cNvSpPr>
          <p:nvPr/>
        </p:nvSpPr>
        <p:spPr bwMode="auto">
          <a:xfrm>
            <a:off x="1908175" y="2781300"/>
            <a:ext cx="20018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Социальная поддержка населения</a:t>
            </a:r>
          </a:p>
          <a:p>
            <a:pPr algn="ctr"/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23180,1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 тыс. руб.</a:t>
            </a:r>
          </a:p>
        </p:txBody>
      </p:sp>
      <p:sp>
        <p:nvSpPr>
          <p:cNvPr id="18462" name="TextBox 59"/>
          <p:cNvSpPr txBox="1">
            <a:spLocks noChangeArrowheads="1"/>
          </p:cNvSpPr>
          <p:nvPr/>
        </p:nvSpPr>
        <p:spPr bwMode="auto">
          <a:xfrm>
            <a:off x="2071688" y="4429125"/>
            <a:ext cx="15716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 algn="ctr"/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108 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kumimoji="1" lang="ru-RU" altLang="ru-RU" sz="1400"/>
              <a:t>.</a:t>
            </a:r>
          </a:p>
        </p:txBody>
      </p:sp>
      <p:sp>
        <p:nvSpPr>
          <p:cNvPr id="18463" name="TextBox 60"/>
          <p:cNvSpPr txBox="1">
            <a:spLocks noChangeArrowheads="1"/>
          </p:cNvSpPr>
          <p:nvPr/>
        </p:nvSpPr>
        <p:spPr bwMode="auto">
          <a:xfrm>
            <a:off x="3840163" y="3470275"/>
            <a:ext cx="15890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Содержание и развитие муниципального хозяйства</a:t>
            </a:r>
          </a:p>
          <a:p>
            <a:pPr algn="ctr"/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12455,7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4" name="AutoShape 6"/>
          <p:cNvSpPr>
            <a:spLocks noChangeArrowheads="1"/>
          </p:cNvSpPr>
          <p:nvPr/>
        </p:nvSpPr>
        <p:spPr bwMode="gray">
          <a:xfrm>
            <a:off x="3514725" y="5151438"/>
            <a:ext cx="2230438" cy="1739900"/>
          </a:xfrm>
          <a:prstGeom prst="hexagon">
            <a:avLst>
              <a:gd name="adj" fmla="val 28891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65" name="AutoShape 11"/>
          <p:cNvSpPr>
            <a:spLocks noChangeArrowheads="1"/>
          </p:cNvSpPr>
          <p:nvPr/>
        </p:nvSpPr>
        <p:spPr bwMode="gray">
          <a:xfrm>
            <a:off x="3648075" y="5260975"/>
            <a:ext cx="1962150" cy="1530350"/>
          </a:xfrm>
          <a:prstGeom prst="hexagon">
            <a:avLst>
              <a:gd name="adj" fmla="val 28878"/>
              <a:gd name="vf" fmla="val 11547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8466" name="TextBox 60"/>
          <p:cNvSpPr txBox="1">
            <a:spLocks noChangeArrowheads="1"/>
          </p:cNvSpPr>
          <p:nvPr/>
        </p:nvSpPr>
        <p:spPr bwMode="auto">
          <a:xfrm>
            <a:off x="3856038" y="5156200"/>
            <a:ext cx="15875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ru-RU" altLang="ru-RU" sz="1100" b="1">
                <a:latin typeface="Times New Roman" pitchFamily="18" charset="0"/>
                <a:cs typeface="Times New Roman" pitchFamily="18" charset="0"/>
              </a:rPr>
              <a:t>Комплексные меры противодействия немедицинскому потреблению наркотических средств и их незаконному обороту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/>
            <a:r>
              <a:rPr kumimoji="1" lang="ru-RU" altLang="ru-RU" sz="1400" b="1"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endParaRPr kumimoji="1"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971550" y="317500"/>
            <a:ext cx="7175500" cy="1003300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Расходы на реализацию муниципальной программы «Развитие образования и воспитание» на 2015-2020 годы</a:t>
            </a:r>
          </a:p>
        </p:txBody>
      </p:sp>
      <p:sp>
        <p:nvSpPr>
          <p:cNvPr id="2560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445125"/>
            <a:ext cx="8497887" cy="863600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sz="1600" i="1" dirty="0" smtClean="0"/>
              <a:t>Целью муниципальной программы является организация предоставления, повышение качества и доступности дошкольного, общего, дополнительного образования детей на территории муниципального образования «</a:t>
            </a:r>
            <a:r>
              <a:rPr lang="ru-RU" sz="1600" i="1" dirty="0" err="1" smtClean="0"/>
              <a:t>Кезский</a:t>
            </a:r>
            <a:r>
              <a:rPr lang="ru-RU" sz="1600" i="1" dirty="0" smtClean="0"/>
              <a:t> район», созданий условий для успешной социализации и самореализации детей и молодежи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12875"/>
          <a:ext cx="9144000" cy="3911600"/>
        </p:xfrm>
        <a:graphic>
          <a:graphicData uri="http://schemas.openxmlformats.org/drawingml/2006/table">
            <a:tbl>
              <a:tblPr firstRow="1" firstCol="1" bandRow="1"/>
              <a:tblGrid>
                <a:gridCol w="6857270"/>
                <a:gridCol w="1151647"/>
                <a:gridCol w="1135083"/>
              </a:tblGrid>
              <a:tr h="46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"Развитие образования и воспитание" на 2015-2020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311058,4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309008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"Развитие дошкольного образования"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72896,3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65674,3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"Развитие общего образования"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197049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186479,6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Подпрограмма"Дополнительное образование и воспитание детей"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26080,9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24347,5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"Реализация молодежной политики"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1415,1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Подпрограмма« Организация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отдыха, оздоровления и занятости детей, подростков и молодежи"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489,1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"Создание условий для реализации муниципальной программы"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13417,1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30781,9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971550" y="330200"/>
            <a:ext cx="7175500" cy="1104900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«Сохранение здоровья и формирования здорового образа жизни населения» на 2015-2020 годы</a:t>
            </a: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445125"/>
            <a:ext cx="8497887" cy="863600"/>
          </a:xfrm>
        </p:spPr>
        <p:txBody>
          <a:bodyPr/>
          <a:lstStyle/>
          <a:p>
            <a:pPr algn="just"/>
            <a:r>
              <a:rPr lang="ru-RU" altLang="ru-RU" sz="1500" i="1" smtClean="0"/>
              <a:t>Целью муниципальной программы является формирование у населения района мотивации к ведению здорового образа жизни, обеспечение условий для развития на территории Кезского района физической культуры и массового спорта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628775"/>
          <a:ext cx="9144000" cy="3671888"/>
        </p:xfrm>
        <a:graphic>
          <a:graphicData uri="http://schemas.openxmlformats.org/drawingml/2006/table">
            <a:tbl>
              <a:tblPr/>
              <a:tblGrid>
                <a:gridCol w="6483350"/>
                <a:gridCol w="1339850"/>
                <a:gridCol w="1320800"/>
              </a:tblGrid>
              <a:tr h="620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Муниципальная программа "Сохранение здоровья и формирование здорового образа жизни населения" на 2015-2020 годы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Подпрограмма "Создание условий для развития физической культуры и спорта"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480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Подпрограмма "Создание условий для оказания медицинской помощи населению, профилактика заболеваний и формирование здорового образа жизни""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971550" y="381000"/>
            <a:ext cx="7175500" cy="914400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«Развитие культуры» на 2015-2020 годы</a:t>
            </a: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445125"/>
            <a:ext cx="8497887" cy="863600"/>
          </a:xfrm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ru-RU" i="1" dirty="0" smtClean="0"/>
              <a:t>Целью муниципальной программы является создание условий для организации библиотечного обслуживания населения, организации досуга, предоставления услуг организаций культуры и доступа к музейным фондам, сохранения, использования и популяризации объектов культурного наследия, развития местного народного творчества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68413"/>
          <a:ext cx="9036050" cy="3960812"/>
        </p:xfrm>
        <a:graphic>
          <a:graphicData uri="http://schemas.openxmlformats.org/drawingml/2006/table">
            <a:tbl>
              <a:tblPr firstRow="1" firstCol="1" bandRow="1"/>
              <a:tblGrid>
                <a:gridCol w="6407343"/>
                <a:gridCol w="1324314"/>
                <a:gridCol w="1304838"/>
              </a:tblGrid>
              <a:tr h="560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2015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2016 год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Муниципальная программа "Развитие культуры" на 2015-2020 годы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38800,8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40949,4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в том числе: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Подпрограмма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«Организация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библиотечного обслуживания населения"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12049,3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10436,6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Подпрограмма "Организация досуга, предоставление услуг организаций культуры и доступа к музейным фондам"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22773,7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25416,6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Подпрограмма"Развитие местного народного творчества"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2226,2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2097,5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5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Подпрограмма "Создание условий для реализации муниципальной программы"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1751,6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2998,7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"/>
            <a:ext cx="7175500" cy="854075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«Социальная поддержка населения» на 2015-2020 годы</a:t>
            </a:r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273675"/>
            <a:ext cx="8497887" cy="1584325"/>
          </a:xfrm>
        </p:spPr>
        <p:txBody>
          <a:bodyPr/>
          <a:lstStyle/>
          <a:p>
            <a:pPr algn="just"/>
            <a:r>
              <a:rPr lang="ru-RU" altLang="ru-RU" sz="1500" i="1" smtClean="0"/>
              <a:t>Целью муниципальной программы является создание условий для повышения уровня и качества жизни социально-незащищенных слоев населения муниципального образования «Кезский район»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84313"/>
          <a:ext cx="9144000" cy="3676650"/>
        </p:xfrm>
        <a:graphic>
          <a:graphicData uri="http://schemas.openxmlformats.org/drawingml/2006/table">
            <a:tbl>
              <a:tblPr firstRow="1" firstCol="1" bandRow="1"/>
              <a:tblGrid>
                <a:gridCol w="6483569"/>
                <a:gridCol w="1340069"/>
                <a:gridCol w="1320362"/>
              </a:tblGrid>
              <a:tr h="498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год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"Социальная поддержка населения"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22125,8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23180,1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числе: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"Социальная поддержка семьи и детей""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12269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15731,6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"Социальная поддержка старшего поколения  муниципальном образовании "Кезский район"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1582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1482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Подпрограмма"Обеспечение жильем отдельных категорий граждан,стимулирование улучшения жилищных условий"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3647,3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869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"Представление субсидий и льгот по оплате жилищно-коммунальных услуг"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4627,5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5097,5</a:t>
                      </a:r>
                    </a:p>
                  </a:txBody>
                  <a:tcPr marL="66543" marR="665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"/>
            <a:ext cx="7175500" cy="854075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«Создание условий для устойчивого экономического развития» на 2015-2020 годы</a:t>
            </a:r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5273675"/>
            <a:ext cx="8281987" cy="1584325"/>
          </a:xfrm>
        </p:spPr>
        <p:txBody>
          <a:bodyPr/>
          <a:lstStyle/>
          <a:p>
            <a:pPr algn="just"/>
            <a:r>
              <a:rPr lang="ru-RU" altLang="ru-RU" sz="1500" i="1" smtClean="0"/>
              <a:t>Целью муниципальной программы является обеспечение устойчивого экономического развития района, повышение доходов и обеспечение занятости населения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84313"/>
          <a:ext cx="9144000" cy="3600450"/>
        </p:xfrm>
        <a:graphic>
          <a:graphicData uri="http://schemas.openxmlformats.org/drawingml/2006/table">
            <a:tbl>
              <a:tblPr firstRow="1" firstCol="1" bandRow="1"/>
              <a:tblGrid>
                <a:gridCol w="6483569"/>
                <a:gridCol w="1340069"/>
                <a:gridCol w="1320362"/>
              </a:tblGrid>
              <a:tr h="761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"Создание условий для устойчивого экономического развития"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5528,3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"Развитие сельского хозяйства и расширение рынка сельскохозяйственной продукции"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5506,3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"Создание условий для малого и среднего предпринимательства"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b="1" i="1" kern="10" spc="180">
              <a:ln w="9525">
                <a:solidFill>
                  <a:srgbClr val="808080"/>
                </a:solidFill>
                <a:round/>
                <a:headEnd/>
                <a:tailEnd/>
              </a:ln>
              <a:solidFill>
                <a:srgbClr val="FFFFFF"/>
              </a:solidFill>
              <a:latin typeface="Monotype Corsiva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 flipV="1">
            <a:off x="120650" y="2363788"/>
            <a:ext cx="12372975" cy="428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ts val="2800"/>
              </a:lnSpc>
            </a:pPr>
            <a:endParaRPr lang="ru-RU" altLang="ru-RU" sz="2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0650" y="2265363"/>
            <a:ext cx="86995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/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ru-RU" sz="2400" b="1" kern="0" dirty="0">
              <a:solidFill>
                <a:srgbClr val="C00000"/>
              </a:solidFill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   </a:t>
            </a: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     «Бюджет для граждан» познакомит вас с положениями основного документа муниципального образования «</a:t>
            </a:r>
            <a:r>
              <a:rPr lang="ru-RU" sz="1600" b="1" i="1" dirty="0" err="1">
                <a:solidFill>
                  <a:srgbClr val="002060"/>
                </a:solidFill>
              </a:rPr>
              <a:t>Кезский</a:t>
            </a:r>
            <a:r>
              <a:rPr lang="ru-RU" sz="1600" b="1" i="1" dirty="0">
                <a:solidFill>
                  <a:srgbClr val="002060"/>
                </a:solidFill>
              </a:rPr>
              <a:t> район»-проекта бюджета на 2016 год.</a:t>
            </a: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sz="2000" b="1" i="1" kern="0" dirty="0">
                <a:solidFill>
                  <a:srgbClr val="002060"/>
                </a:solidFill>
              </a:rPr>
              <a:t>     </a:t>
            </a:r>
          </a:p>
          <a:p>
            <a:pPr marL="342900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lang="ru-RU" sz="2000" b="1" i="1" kern="0" dirty="0">
                <a:solidFill>
                  <a:srgbClr val="002060"/>
                </a:solidFill>
              </a:rPr>
              <a:t>     </a:t>
            </a:r>
            <a:r>
              <a:rPr lang="ru-RU" sz="1600" b="1" i="1" kern="0" dirty="0">
                <a:solidFill>
                  <a:srgbClr val="002060"/>
                </a:solidFill>
              </a:rPr>
              <a:t>Представленная информация  предназначена для широкого круга пользователей и будет интересна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sz="1600" b="1" i="1" kern="0" dirty="0" err="1">
                <a:solidFill>
                  <a:srgbClr val="002060"/>
                </a:solidFill>
              </a:rPr>
              <a:t>Кезский</a:t>
            </a:r>
            <a:r>
              <a:rPr lang="ru-RU" sz="1600" b="1" i="1" kern="0" dirty="0">
                <a:solidFill>
                  <a:srgbClr val="002060"/>
                </a:solidFill>
              </a:rPr>
              <a:t> район». </a:t>
            </a:r>
            <a:endParaRPr lang="ru-RU" sz="1600" b="1" i="1" kern="0" dirty="0">
              <a:solidFill>
                <a:srgbClr val="C00000"/>
              </a:solidFill>
            </a:endParaRPr>
          </a:p>
        </p:txBody>
      </p:sp>
      <p:sp>
        <p:nvSpPr>
          <p:cNvPr id="6149" name="Rectangle 2"/>
          <p:cNvSpPr txBox="1">
            <a:spLocks noChangeArrowheads="1"/>
          </p:cNvSpPr>
          <p:nvPr/>
        </p:nvSpPr>
        <p:spPr bwMode="auto">
          <a:xfrm>
            <a:off x="428625" y="285750"/>
            <a:ext cx="85709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altLang="ru-RU" sz="2000" b="1">
                <a:solidFill>
                  <a:srgbClr val="002060"/>
                </a:solidFill>
              </a:rPr>
              <a:t>Что такое бюджет?</a:t>
            </a:r>
          </a:p>
          <a:p>
            <a:pPr eaLnBrk="0" hangingPunct="0"/>
            <a:r>
              <a:rPr lang="ru-RU" altLang="ru-RU" sz="3200" b="1">
                <a:solidFill>
                  <a:srgbClr val="002060"/>
                </a:solidFill>
              </a:rPr>
              <a:t>     </a:t>
            </a:r>
          </a:p>
          <a:p>
            <a:pPr algn="r" eaLnBrk="0" hangingPunct="0"/>
            <a:r>
              <a:rPr lang="ru-RU" altLang="ru-RU" sz="3200" b="1">
                <a:solidFill>
                  <a:srgbClr val="002060"/>
                </a:solidFill>
              </a:rPr>
              <a:t>          </a:t>
            </a:r>
            <a:r>
              <a:rPr lang="ru-RU" altLang="ru-RU" b="1">
                <a:solidFill>
                  <a:srgbClr val="002060"/>
                </a:solidFill>
              </a:rPr>
              <a:t>Бюджет-это план доходов и расходов</a:t>
            </a:r>
          </a:p>
          <a:p>
            <a:pPr algn="r" eaLnBrk="0" hangingPunct="0"/>
            <a:endParaRPr lang="ru-RU" altLang="ru-RU" b="1" i="1">
              <a:solidFill>
                <a:srgbClr val="C00000"/>
              </a:solidFill>
            </a:endParaRPr>
          </a:p>
          <a:p>
            <a:pPr algn="r" eaLnBrk="0" hangingPunct="0"/>
            <a:r>
              <a:rPr lang="ru-RU" altLang="ru-RU" b="1" i="1">
                <a:solidFill>
                  <a:srgbClr val="C00000"/>
                </a:solidFill>
              </a:rPr>
              <a:t>Бюджет муниципального образования </a:t>
            </a:r>
          </a:p>
          <a:p>
            <a:pPr algn="r" eaLnBrk="0" hangingPunct="0"/>
            <a:r>
              <a:rPr lang="ru-RU" altLang="ru-RU" b="1" i="1">
                <a:solidFill>
                  <a:srgbClr val="C00000"/>
                </a:solidFill>
              </a:rPr>
              <a:t>предназначен для исполнения расходных обязательств муниципального образования.</a:t>
            </a:r>
          </a:p>
          <a:p>
            <a:pPr algn="ctr" eaLnBrk="0" hangingPunct="0"/>
            <a:endParaRPr lang="ru-RU" altLang="ru-RU" sz="3200" b="1">
              <a:solidFill>
                <a:srgbClr val="002060"/>
              </a:solidFill>
            </a:endParaRPr>
          </a:p>
          <a:p>
            <a:pPr algn="ctr"/>
            <a:endParaRPr lang="ru-RU" altLang="ru-RU" sz="2000" b="1">
              <a:solidFill>
                <a:srgbClr val="002060"/>
              </a:solidFill>
            </a:endParaRPr>
          </a:p>
        </p:txBody>
      </p:sp>
      <p:pic>
        <p:nvPicPr>
          <p:cNvPr id="6150" name="SapphireHiddenControl" hidden="1"/>
          <p:cNvPicPr preferRelativeResize="0">
            <a:picLocks noChangeArrowheads="1" noChangeShapeType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http://im2-tub-ru.yandex.net/i?id=3d2226a758d6354188b12a32d5c6de7a-08-144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692150"/>
            <a:ext cx="17811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"/>
            <a:ext cx="7175500" cy="854075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«Безопасность» на 2015-2020 годы</a:t>
            </a:r>
          </a:p>
        </p:txBody>
      </p:sp>
      <p:sp>
        <p:nvSpPr>
          <p:cNvPr id="2457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670550"/>
            <a:ext cx="8497887" cy="1152525"/>
          </a:xfrm>
        </p:spPr>
        <p:txBody>
          <a:bodyPr/>
          <a:lstStyle/>
          <a:p>
            <a:pPr algn="just"/>
            <a:r>
              <a:rPr lang="ru-RU" altLang="ru-RU" sz="1500" i="1" smtClean="0"/>
              <a:t>Целью муниципальной программы является обеспечение жизнедеятельности населения на территории муниципального образования «Кезский район»</a:t>
            </a:r>
          </a:p>
          <a:p>
            <a:pPr algn="just"/>
            <a:endParaRPr lang="ru-RU" altLang="ru-RU" sz="150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36638"/>
          <a:ext cx="9109075" cy="4624387"/>
        </p:xfrm>
        <a:graphic>
          <a:graphicData uri="http://schemas.openxmlformats.org/drawingml/2006/table">
            <a:tbl>
              <a:tblPr firstRow="1" firstCol="1" bandRow="1"/>
              <a:tblGrid>
                <a:gridCol w="6458805"/>
                <a:gridCol w="1334951"/>
                <a:gridCol w="1315319"/>
              </a:tblGrid>
              <a:tr h="783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год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«Безопасность»  на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2015-2020 годы"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числе: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"Предупреждение и ликвидация последствий чрезвычайных ситуаций</a:t>
                      </a: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реализация мер </a:t>
                      </a: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пожарной безопасности"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"Профилактика правонарушений в муниципальном образовании "Кезский район"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Подпрограмма"Гармонизация межэтнических отношений,профилактика экстремизма"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"/>
            <a:ext cx="7175500" cy="854075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«Содержание и развитие муниципального хозяйства» на 2015-2020 годы</a:t>
            </a:r>
          </a:p>
        </p:txBody>
      </p:sp>
      <p:sp>
        <p:nvSpPr>
          <p:cNvPr id="317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800" y="4800600"/>
            <a:ext cx="8461375" cy="150812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 sz="1000" i="1" dirty="0" smtClean="0"/>
              <a:t>Целью муниципальной программы являются реализация целенаправленной градостроительной политики по формированию комфортной и безопасной для проживания населения района, сохранению исторического и культурного наследия ,созданию условий для развития жилищного строительства, иного развития территории района, а также повышение бюджетной эффективности земле использования; создание безопасных и благоприятных условий проживания граждан в многоквартирных домах на территории </a:t>
            </a:r>
            <a:r>
              <a:rPr lang="ru-RU" sz="1000" i="1" dirty="0" err="1" smtClean="0"/>
              <a:t>Кезского</a:t>
            </a:r>
            <a:r>
              <a:rPr lang="ru-RU" sz="1000" i="1" dirty="0" smtClean="0"/>
              <a:t> района, повышение качества жилищно-коммунальных услуг; обеспечение надежной и эффективной работы инженерно-коммунальной инфраструктуры </a:t>
            </a:r>
            <a:r>
              <a:rPr lang="ru-RU" sz="1000" i="1" dirty="0" err="1" smtClean="0"/>
              <a:t>Кезского</a:t>
            </a:r>
            <a:r>
              <a:rPr lang="ru-RU" sz="1000" i="1" dirty="0" smtClean="0"/>
              <a:t> района, ее развитие с учетом потребности в новых мощностях, обеспечение потребителей необходимым набором коммунальных услуг; повышение качества окружающей среды за счет благоустройства территории района, обеспечение санитарно-эпидемиологического благополучия и экологической безопасности; обеспечение доступности, повышение уровня сервиса и комфорта общественного транспорта на территории района; улучшение состояния сети автомобильных дорог общего пользования местного значения, повышение безопасности дорожного движения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12875"/>
          <a:ext cx="9144000" cy="3119438"/>
        </p:xfrm>
        <a:graphic>
          <a:graphicData uri="http://schemas.openxmlformats.org/drawingml/2006/table">
            <a:tbl>
              <a:tblPr firstRow="1" firstCol="1" bandRow="1"/>
              <a:tblGrid>
                <a:gridCol w="6483569"/>
                <a:gridCol w="1340069"/>
                <a:gridCol w="1320362"/>
              </a:tblGrid>
              <a:tr h="485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"Содержание и развитие муниципального хозяйства на 2015-2020 годы"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2674,4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12455,7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"Содержание и развитие жилищного хозяйства"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"Содержание и развитие коммунальной инфраструктуры"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Подпрограмма"Благоустройство и охрана окружающей среды"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"Разитие транспортной системы"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"/>
            <a:ext cx="7175500" cy="854075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«Энергосбережение и повышение энергетической эффективности» на 2015-2020 годы</a:t>
            </a: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445125"/>
            <a:ext cx="8497887" cy="863600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ru-RU" i="1" dirty="0" smtClean="0"/>
              <a:t>Целью муниципальной программы является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 , передаче и потреблении и обеспечении условий повышения энергетической эффективности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751013"/>
          <a:ext cx="9144000" cy="2182812"/>
        </p:xfrm>
        <a:graphic>
          <a:graphicData uri="http://schemas.openxmlformats.org/drawingml/2006/table">
            <a:tbl>
              <a:tblPr firstRow="1" firstCol="1" bandRow="1"/>
              <a:tblGrid>
                <a:gridCol w="6483569"/>
                <a:gridCol w="1340069"/>
                <a:gridCol w="1320362"/>
              </a:tblGrid>
              <a:tr h="737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"Энергосбережение и повышение энергетической эффективности муниципального образования "Кезский район"на 2015-2020 годы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5,2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"/>
            <a:ext cx="7175500" cy="854075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«Муниципальное управление» на 2015-2020 годы</a:t>
            </a: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445125"/>
            <a:ext cx="8497887" cy="863600"/>
          </a:xfrm>
        </p:spPr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ru-RU" i="1" dirty="0" smtClean="0"/>
              <a:t>Цель муниципальной программы-совершенствование муниципального управления, повышение его эффективности, повышение уровня и качества жизни населения и обеспечение устойчивого социально-экономического развития муниципального образования «</a:t>
            </a:r>
            <a:r>
              <a:rPr lang="ru-RU" i="1" dirty="0" err="1" smtClean="0"/>
              <a:t>Кезский</a:t>
            </a:r>
            <a:r>
              <a:rPr lang="ru-RU" i="1" dirty="0" smtClean="0"/>
              <a:t> район»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268413"/>
          <a:ext cx="9144000" cy="3960812"/>
        </p:xfrm>
        <a:graphic>
          <a:graphicData uri="http://schemas.openxmlformats.org/drawingml/2006/table">
            <a:tbl>
              <a:tblPr/>
              <a:tblGrid>
                <a:gridCol w="6483350"/>
                <a:gridCol w="1339850"/>
                <a:gridCol w="1320800"/>
              </a:tblGrid>
              <a:tr h="6143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Муниципальная программа "Муниципальное упраление"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55499,5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45335,3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Подпрограмма "Организация муниципального управления"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49749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40043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0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Подпрограмма "Управление муниципальным имуществом и земельными ресурсами"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3080,1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Подпрограмма"Архивное дело"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866,6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812,2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3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Подпрограмма "Создание условий для государственной регистрации актов гражданского состояния"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1543,9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1400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"/>
            <a:ext cx="7175500" cy="854075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2000" smtClean="0">
                <a:solidFill>
                  <a:srgbClr val="002060"/>
                </a:solidFill>
              </a:rPr>
              <a:t>Расходы на реализацию муниципальной программы «Управление муниципальными финансами» на 2015-2020 годы</a:t>
            </a: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5445125"/>
            <a:ext cx="8497887" cy="863600"/>
          </a:xfrm>
        </p:spPr>
        <p:txBody>
          <a:bodyPr>
            <a:normAutofit fontScale="55000" lnSpcReduction="20000"/>
          </a:bodyPr>
          <a:lstStyle/>
          <a:p>
            <a:pPr algn="just">
              <a:defRPr/>
            </a:pPr>
            <a:r>
              <a:rPr lang="ru-RU" i="1" dirty="0" smtClean="0"/>
              <a:t>Цель муниципальной программы –обеспечение исполнения расходных обязательств муниципального образования «</a:t>
            </a:r>
            <a:r>
              <a:rPr lang="ru-RU" i="1" dirty="0" err="1" smtClean="0"/>
              <a:t>Кезский</a:t>
            </a:r>
            <a:r>
              <a:rPr lang="ru-RU" i="1" dirty="0" smtClean="0"/>
              <a:t> район» при сохранении долгосрочной сбалансированности и устойчивости бюджета муниципального образования «</a:t>
            </a:r>
            <a:r>
              <a:rPr lang="ru-RU" i="1" dirty="0" err="1" smtClean="0"/>
              <a:t>Кезский</a:t>
            </a:r>
            <a:r>
              <a:rPr lang="ru-RU" i="1" dirty="0" smtClean="0"/>
              <a:t> район», повышение эффективности бюджетных расходов и качества финансового менеджмента в общественной секторе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484313"/>
          <a:ext cx="9144000" cy="3889375"/>
        </p:xfrm>
        <a:graphic>
          <a:graphicData uri="http://schemas.openxmlformats.org/drawingml/2006/table">
            <a:tbl>
              <a:tblPr firstRow="1" firstCol="1" bandRow="1"/>
              <a:tblGrid>
                <a:gridCol w="6483569"/>
                <a:gridCol w="1340069"/>
                <a:gridCol w="1320362"/>
              </a:tblGrid>
              <a:tr h="7186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2015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2016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Муниципальная программа "Управление муниципальными финансами "на 2014-2020 годы"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8929,5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9133,6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в том числе: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"Организация бюджетного процесса в муниципальном образовании "Кезский район"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8879,5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9083,6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68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Подпрограмма "Повышение эффективности бюджетных расходо и управления муниципальными финансами"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ctrTitle"/>
          </p:nvPr>
        </p:nvSpPr>
        <p:spPr>
          <a:xfrm>
            <a:off x="971550" y="342900"/>
            <a:ext cx="7175500" cy="854075"/>
          </a:xfrm>
        </p:spPr>
        <p:txBody>
          <a:bodyPr/>
          <a:lstStyle/>
          <a:p>
            <a:pPr marL="182563" algn="ctr">
              <a:buFont typeface="Georgia" pitchFamily="18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Расходы на реализацию муниципальной программы «Комплексные меры противодействия немедицинскому потреблению наркотических средств и их незаконному обороту в МО «</a:t>
            </a:r>
            <a:r>
              <a:rPr lang="ru-RU" sz="1600" dirty="0" err="1" smtClean="0">
                <a:solidFill>
                  <a:srgbClr val="002060"/>
                </a:solidFill>
              </a:rPr>
              <a:t>Кезский</a:t>
            </a:r>
            <a:r>
              <a:rPr lang="ru-RU" sz="1600" dirty="0" smtClean="0">
                <a:solidFill>
                  <a:srgbClr val="002060"/>
                </a:solidFill>
              </a:rPr>
              <a:t> район»</a:t>
            </a:r>
          </a:p>
        </p:txBody>
      </p:sp>
      <p:sp>
        <p:nvSpPr>
          <p:cNvPr id="296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4005263"/>
            <a:ext cx="8137525" cy="2303462"/>
          </a:xfrm>
        </p:spPr>
        <p:txBody>
          <a:bodyPr/>
          <a:lstStyle/>
          <a:p>
            <a:r>
              <a:rPr lang="ru-RU" altLang="ru-RU" sz="1200" i="1" smtClean="0"/>
              <a:t>Цель муниципальной программы –</a:t>
            </a:r>
            <a:r>
              <a:rPr lang="ru-RU" altLang="ru-RU" sz="1200" smtClean="0"/>
              <a:t> Снижение уровня незаконного потребления наркотических средств, психотропных веществ и их прекурсоров населением </a:t>
            </a:r>
            <a:r>
              <a:rPr lang="ru-RU" altLang="ru-RU" sz="1200" i="1" smtClean="0"/>
              <a:t> </a:t>
            </a:r>
            <a:r>
              <a:rPr lang="ru-RU" altLang="ru-RU" sz="1200" smtClean="0"/>
              <a:t>МО «Кезскийрайон», снижение количества преступлений, связанных с незаконным оборотом наркотических средств и психотропных веществ,создание условий для     межведомственного взаимодействия   всех субъектов профилактики   с целью   осуществления  комплексных  мер  противодействия немедицинскому потреблению наркотических средств и их незаконному обороту в  МО «Кезский район».</a:t>
            </a:r>
            <a:endParaRPr lang="ru-RU" altLang="ru-RU" sz="1200" i="1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858963"/>
          <a:ext cx="9144000" cy="2001837"/>
        </p:xfrm>
        <a:graphic>
          <a:graphicData uri="http://schemas.openxmlformats.org/drawingml/2006/table">
            <a:tbl>
              <a:tblPr/>
              <a:tblGrid>
                <a:gridCol w="6483350"/>
                <a:gridCol w="1339850"/>
                <a:gridCol w="1320800"/>
              </a:tblGrid>
              <a:tr h="1039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Муниципальная программа "Комплексные меры противодействия немедицинскому потреблению наркотических средств и их незаконному обороту"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42291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1375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  <a:p>
            <a:r>
              <a:rPr lang="ru-RU" altLang="ru-RU" b="1">
                <a:solidFill>
                  <a:srgbClr val="002060"/>
                </a:solidFill>
              </a:rPr>
              <a:t>Одним из основных требований, предъявляемых к бюджету, является его сбалансированность. </a:t>
            </a:r>
          </a:p>
        </p:txBody>
      </p:sp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179388" y="5373688"/>
            <a:ext cx="8496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  <a:p>
            <a:r>
              <a:rPr lang="ru-RU" altLang="ru-RU"/>
              <a:t>Если же доходы бюджета превышают расходы – </a:t>
            </a:r>
            <a:r>
              <a:rPr lang="ru-RU" altLang="ru-RU" b="1"/>
              <a:t>профицит бюджета</a:t>
            </a:r>
            <a:r>
              <a:rPr lang="ru-RU" altLang="ru-RU"/>
              <a:t>, то планируются направления его использования. </a:t>
            </a:r>
          </a:p>
        </p:txBody>
      </p:sp>
      <p:sp>
        <p:nvSpPr>
          <p:cNvPr id="30725" name="Прямоугольник 3"/>
          <p:cNvSpPr>
            <a:spLocks noChangeArrowheads="1"/>
          </p:cNvSpPr>
          <p:nvPr/>
        </p:nvSpPr>
        <p:spPr bwMode="auto">
          <a:xfrm>
            <a:off x="4643438" y="1268413"/>
            <a:ext cx="43211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  <a:p>
            <a:r>
              <a:rPr lang="ru-RU" altLang="ru-RU"/>
              <a:t>В случае превышения расходов бюджета над его доходами образуется </a:t>
            </a:r>
            <a:r>
              <a:rPr lang="ru-RU" altLang="ru-RU" b="1"/>
              <a:t>дефицит бюджета </a:t>
            </a:r>
            <a:r>
              <a:rPr lang="ru-RU" altLang="ru-RU"/>
              <a:t>и необходимо планировать источники его финансирования (размещение государственных ценных бумаг, бюджетные кредиты, средства от продажи акций и прочие заимствования).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lexa\Совет Глав и МО, совещания, выездные, лекции\подложка для слайдов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5164138"/>
            <a:ext cx="655161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55" name="Group 59"/>
          <p:cNvGraphicFramePr>
            <a:graphicFrameLocks noGrp="1"/>
          </p:cNvGraphicFramePr>
          <p:nvPr/>
        </p:nvGraphicFramePr>
        <p:xfrm>
          <a:off x="2195513" y="5157788"/>
          <a:ext cx="4083050" cy="1544637"/>
        </p:xfrm>
        <a:graphic>
          <a:graphicData uri="http://schemas.openxmlformats.org/drawingml/2006/table">
            <a:tbl>
              <a:tblPr/>
              <a:tblGrid>
                <a:gridCol w="1797050"/>
                <a:gridCol w="1143000"/>
                <a:gridCol w="1143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31A">
                        <a:alpha val="890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31A">
                        <a:alpha val="890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1D31A">
                        <a:alpha val="89018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462,4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18"/>
                      </a:schemeClr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>
                        <a:alpha val="890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>
                        <a:alpha val="890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462,4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>
                        <a:alpha val="89018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18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89018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>
                        <a:alpha val="890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>
                        <a:alpha val="890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7" marR="91437" horzOverflow="overflow">
                    <a:lnL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7EA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FBDC">
                        <a:alpha val="89018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7" name="Picture 4" descr="C:\Users\alexa\Совет Глав и МО, совещания, выездные, лекции\2014\публичные слушания бюджет 2015-2017\весыa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 rot="21096335">
            <a:off x="50950" y="199257"/>
            <a:ext cx="1770913" cy="132818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" name="TextBox 8"/>
          <p:cNvSpPr txBox="1"/>
          <p:nvPr/>
        </p:nvSpPr>
        <p:spPr>
          <a:xfrm>
            <a:off x="1219200" y="25400"/>
            <a:ext cx="73437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бюджета МО 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Кезский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район»                               </a:t>
            </a:r>
          </a:p>
        </p:txBody>
      </p:sp>
      <p:sp>
        <p:nvSpPr>
          <p:cNvPr id="31776" name="TextBox 17"/>
          <p:cNvSpPr txBox="1">
            <a:spLocks noChangeArrowheads="1"/>
          </p:cNvSpPr>
          <p:nvPr/>
        </p:nvSpPr>
        <p:spPr bwMode="auto">
          <a:xfrm>
            <a:off x="2014538" y="4724400"/>
            <a:ext cx="973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2015</a:t>
            </a:r>
          </a:p>
        </p:txBody>
      </p:sp>
      <p:sp>
        <p:nvSpPr>
          <p:cNvPr id="31777" name="TextBox 18"/>
          <p:cNvSpPr txBox="1">
            <a:spLocks noChangeArrowheads="1"/>
          </p:cNvSpPr>
          <p:nvPr/>
        </p:nvSpPr>
        <p:spPr bwMode="auto">
          <a:xfrm>
            <a:off x="5580063" y="4437063"/>
            <a:ext cx="755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2016</a:t>
            </a:r>
          </a:p>
        </p:txBody>
      </p:sp>
      <p:sp>
        <p:nvSpPr>
          <p:cNvPr id="31778" name="TextBox 19"/>
          <p:cNvSpPr txBox="1">
            <a:spLocks noChangeArrowheads="1"/>
          </p:cNvSpPr>
          <p:nvPr/>
        </p:nvSpPr>
        <p:spPr bwMode="auto">
          <a:xfrm>
            <a:off x="7308850" y="4017963"/>
            <a:ext cx="72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79" name="TextBox 11"/>
          <p:cNvSpPr txBox="1">
            <a:spLocks noChangeArrowheads="1"/>
          </p:cNvSpPr>
          <p:nvPr/>
        </p:nvSpPr>
        <p:spPr bwMode="auto">
          <a:xfrm>
            <a:off x="1619250" y="3429000"/>
            <a:ext cx="792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537945</a:t>
            </a:r>
          </a:p>
        </p:txBody>
      </p:sp>
      <p:sp>
        <p:nvSpPr>
          <p:cNvPr id="31780" name="TextBox 10"/>
          <p:cNvSpPr txBox="1">
            <a:spLocks noChangeArrowheads="1"/>
          </p:cNvSpPr>
          <p:nvPr/>
        </p:nvSpPr>
        <p:spPr bwMode="auto">
          <a:xfrm>
            <a:off x="3743325" y="3141663"/>
            <a:ext cx="83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81" name="TextBox 28"/>
          <p:cNvSpPr txBox="1">
            <a:spLocks noChangeArrowheads="1"/>
          </p:cNvSpPr>
          <p:nvPr/>
        </p:nvSpPr>
        <p:spPr bwMode="auto">
          <a:xfrm>
            <a:off x="4751388" y="3141663"/>
            <a:ext cx="7921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82" name="TextBox 10"/>
          <p:cNvSpPr txBox="1">
            <a:spLocks noChangeArrowheads="1"/>
          </p:cNvSpPr>
          <p:nvPr/>
        </p:nvSpPr>
        <p:spPr bwMode="auto">
          <a:xfrm>
            <a:off x="6623050" y="2565400"/>
            <a:ext cx="835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83" name="TextBox 31"/>
          <p:cNvSpPr txBox="1">
            <a:spLocks noChangeArrowheads="1"/>
          </p:cNvSpPr>
          <p:nvPr/>
        </p:nvSpPr>
        <p:spPr bwMode="auto">
          <a:xfrm>
            <a:off x="7631113" y="2565400"/>
            <a:ext cx="7921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altLang="ru-RU" sz="1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84" name="Picture 14" descr="C:\Users\User\Pictures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0150" y="1641475"/>
            <a:ext cx="321468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5" name="Picture 14" descr="C:\Users\User\Pictures\Безымянный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412875"/>
            <a:ext cx="3214688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86" name="Номер слайда 1"/>
          <p:cNvSpPr txBox="1">
            <a:spLocks noGrp="1"/>
          </p:cNvSpPr>
          <p:nvPr/>
        </p:nvSpPr>
        <p:spPr bwMode="auto">
          <a:xfrm>
            <a:off x="7308850" y="908050"/>
            <a:ext cx="1366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тыс.руб.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520700" y="501650"/>
            <a:ext cx="7886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2060"/>
                </a:solidFill>
              </a:rPr>
              <a:t>Структура муниципального долга  в 2014-2016 гг.</a:t>
            </a:r>
          </a:p>
        </p:txBody>
      </p:sp>
      <p:graphicFrame>
        <p:nvGraphicFramePr>
          <p:cNvPr id="32771" name="Объект 3"/>
          <p:cNvGraphicFramePr>
            <a:graphicFrameLocks noGrp="1"/>
          </p:cNvGraphicFramePr>
          <p:nvPr/>
        </p:nvGraphicFramePr>
        <p:xfrm>
          <a:off x="0" y="1139825"/>
          <a:ext cx="8742363" cy="5718175"/>
        </p:xfrm>
        <a:graphic>
          <a:graphicData uri="http://schemas.openxmlformats.org/presentationml/2006/ole">
            <p:oleObj spid="_x0000_s32771" r:id="rId3" imgW="8742422" imgH="5718544" progId="Excel.Chart.8">
              <p:embed/>
            </p:oleObj>
          </a:graphicData>
        </a:graphic>
      </p:graphicFrame>
      <p:sp>
        <p:nvSpPr>
          <p:cNvPr id="32772" name="Номер слайда 1"/>
          <p:cNvSpPr txBox="1">
            <a:spLocks noGrp="1"/>
          </p:cNvSpPr>
          <p:nvPr/>
        </p:nvSpPr>
        <p:spPr bwMode="auto">
          <a:xfrm>
            <a:off x="7380288" y="1052513"/>
            <a:ext cx="1366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/>
              <a:t>тыс.руб.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Объект 2"/>
          <p:cNvGraphicFramePr>
            <a:graphicFrameLocks noGrp="1"/>
          </p:cNvGraphicFramePr>
          <p:nvPr/>
        </p:nvGraphicFramePr>
        <p:xfrm>
          <a:off x="0" y="1514475"/>
          <a:ext cx="8851900" cy="5343525"/>
        </p:xfrm>
        <a:graphic>
          <a:graphicData uri="http://schemas.openxmlformats.org/presentationml/2006/ole">
            <p:oleObj spid="_x0000_s33794" r:id="rId3" imgW="8852159" imgH="5346655" progId="Excel.Chart.8">
              <p:embed/>
            </p:oleObj>
          </a:graphicData>
        </a:graphic>
      </p:graphicFrame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647700" y="622300"/>
            <a:ext cx="7632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002060"/>
                </a:solidFill>
              </a:rPr>
              <a:t>Изменение верхнего предела муниципального долга в 2015-2017 годах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188640"/>
            <a:ext cx="8280920" cy="5326335"/>
          </a:xfrm>
        </p:spPr>
        <p:txBody>
          <a:bodyPr/>
          <a:lstStyle/>
          <a:p>
            <a:pPr algn="ctr">
              <a:defRPr/>
            </a:pPr>
            <a:r>
              <a:rPr lang="ru-RU" sz="2000" dirty="0" smtClean="0"/>
              <a:t>Составление проекта местного бюджета основывается на :</a:t>
            </a: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</p:nvPr>
        </p:nvGraphicFramePr>
        <p:xfrm>
          <a:off x="971600" y="548680"/>
          <a:ext cx="669674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891088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200"/>
              <a:t>В соответствии с Федеральным законом от 30.09.2015 года № 273-ФЗ «Об особенностях составления и утверждения проектов бюджетов бюджетной системы РФ на 2016 год, о внесение изменений в отдельные законодательные акты РФ и признании утратившей силу ст.3 Федерального закона « О приостановлении действия отдельных положений Бюджетного кодекса РФ» и законом Удмуртской Республики от 8.10.2015 года № 61-РЗ «Об особенностях составления и утверждения проекта бюджета Удмуртской Республики и проекта бюджета Территориального фонда обязательного медицинского страхования Удмуртской Республики на 2016 год» было принято решение о формировании проекта бюджета на один финансовый год.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2268538" y="620713"/>
            <a:ext cx="47513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Контактная информация</a:t>
            </a:r>
            <a:endParaRPr lang="en-US" altLang="ru-RU" b="1"/>
          </a:p>
          <a:p>
            <a:endParaRPr lang="en-US" altLang="ru-RU" b="1"/>
          </a:p>
          <a:p>
            <a:pPr algn="ctr"/>
            <a:r>
              <a:rPr lang="ru-RU" altLang="ru-RU" b="1"/>
              <a:t>«Бюджет для граждан»</a:t>
            </a:r>
          </a:p>
          <a:p>
            <a:pPr algn="ctr"/>
            <a:r>
              <a:rPr lang="ru-RU" altLang="ru-RU" b="1"/>
              <a:t>подготовлен Управлением финансов Администрации муниципального образования «Кезский район»  </a:t>
            </a:r>
          </a:p>
        </p:txBody>
      </p:sp>
      <p:sp>
        <p:nvSpPr>
          <p:cNvPr id="34819" name="Прямоугольник 1"/>
          <p:cNvSpPr>
            <a:spLocks noChangeArrowheads="1"/>
          </p:cNvSpPr>
          <p:nvPr/>
        </p:nvSpPr>
        <p:spPr bwMode="auto">
          <a:xfrm>
            <a:off x="0" y="2708275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/>
              <a:t>	Руководитель:</a:t>
            </a:r>
          </a:p>
          <a:p>
            <a:r>
              <a:rPr lang="ru-RU" altLang="ru-RU" sz="1400" b="1"/>
              <a:t>	</a:t>
            </a:r>
            <a:r>
              <a:rPr lang="ru-RU" altLang="ru-RU" sz="1400"/>
              <a:t>Заместитель Главы Администрации МО «Кезский район» по финансовым вопросам – 	начальник Управления финансов – Шушакова Ираида Анатольевна</a:t>
            </a:r>
          </a:p>
          <a:p>
            <a:endParaRPr lang="ru-RU" altLang="ru-RU" sz="1400"/>
          </a:p>
          <a:p>
            <a:r>
              <a:rPr lang="ru-RU" altLang="ru-RU" sz="1400"/>
              <a:t>	</a:t>
            </a:r>
            <a:r>
              <a:rPr lang="ru-RU" altLang="ru-RU" sz="1400" b="1"/>
              <a:t>Адрес: </a:t>
            </a:r>
            <a:r>
              <a:rPr lang="ru-RU" altLang="ru-RU" sz="1400"/>
              <a:t>427580, Удмуртская Республика, п.Кез, ул.Кирова, 5</a:t>
            </a:r>
          </a:p>
          <a:p>
            <a:r>
              <a:rPr lang="ru-RU" altLang="ru-RU" sz="1400"/>
              <a:t>	</a:t>
            </a:r>
            <a:r>
              <a:rPr lang="ru-RU" altLang="ru-RU" sz="1400" b="1"/>
              <a:t>График приема граждан:</a:t>
            </a:r>
            <a:r>
              <a:rPr lang="ru-RU" altLang="ru-RU" sz="1400"/>
              <a:t> четверг с 16.00 до 19.00</a:t>
            </a:r>
          </a:p>
          <a:p>
            <a:r>
              <a:rPr lang="ru-RU" altLang="ru-RU" sz="1400"/>
              <a:t>	</a:t>
            </a:r>
            <a:r>
              <a:rPr lang="ru-RU" altLang="ru-RU" sz="1400" b="1"/>
              <a:t>Телефон: 	</a:t>
            </a:r>
            <a:r>
              <a:rPr lang="ru-RU" altLang="ru-RU" sz="1400"/>
              <a:t>8(34158)31194</a:t>
            </a:r>
          </a:p>
          <a:p>
            <a:r>
              <a:rPr lang="ru-RU" altLang="ru-RU" sz="1400" b="1"/>
              <a:t>	Факс: 	</a:t>
            </a:r>
            <a:r>
              <a:rPr lang="ru-RU" altLang="ru-RU" sz="1400"/>
              <a:t>8(34158)31280</a:t>
            </a:r>
          </a:p>
          <a:p>
            <a:r>
              <a:rPr lang="ru-RU" altLang="ru-RU" sz="1400"/>
              <a:t>	</a:t>
            </a:r>
            <a:r>
              <a:rPr lang="ru-RU" altLang="ru-RU" sz="1400" b="1"/>
              <a:t>Адрес электронной почты: </a:t>
            </a:r>
            <a:r>
              <a:rPr lang="en-US" altLang="ru-RU" sz="1400"/>
              <a:t>minfin12@udmnet.ru</a:t>
            </a:r>
          </a:p>
          <a:p>
            <a:r>
              <a:rPr lang="en-US" altLang="ru-RU" sz="1400"/>
              <a:t>	</a:t>
            </a:r>
            <a:r>
              <a:rPr lang="ru-RU" altLang="ru-RU" sz="1400" b="1"/>
              <a:t>Режим работы: </a:t>
            </a:r>
            <a:r>
              <a:rPr lang="ru-RU" altLang="ru-RU" sz="1400"/>
              <a:t>с понедельника по пятницу с 8.00 до 16.15, обед с 12.00 до 13.00 </a:t>
            </a:r>
            <a:endParaRPr lang="en-US" alt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468313" y="115888"/>
            <a:ext cx="8064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b="1">
                <a:latin typeface="Trebuchet MS (Заголовки)"/>
              </a:rPr>
              <a:t>Основные показатели Прогноза социально-экономического развития муниципального образования «Кезский район» на 2016 год и плановый период 2017 – 2018 годов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557338"/>
            <a:ext cx="86391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solidFill>
            <a:srgbClr val="D9D9FF"/>
          </a:solidFill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Кезский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2014-2016 годы, млн. руб.</a:t>
            </a:r>
          </a:p>
        </p:txBody>
      </p:sp>
      <p:graphicFrame>
        <p:nvGraphicFramePr>
          <p:cNvPr id="9219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557338"/>
          <a:ext cx="9144000" cy="5300662"/>
        </p:xfrm>
        <a:graphic>
          <a:graphicData uri="http://schemas.openxmlformats.org/presentationml/2006/ole">
            <p:oleObj spid="_x0000_s9219" name="Диаграмма" r:id="rId4" imgW="10725150" imgH="4962550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9"/>
            <a:ext cx="8208911" cy="720080"/>
          </a:xfrm>
        </p:spPr>
        <p:txBody>
          <a:bodyPr/>
          <a:lstStyle/>
          <a:p>
            <a:pPr algn="just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Доходы бюджета </a:t>
            </a:r>
            <a:r>
              <a:rPr lang="ru-RU" sz="2000" dirty="0" smtClean="0">
                <a:solidFill>
                  <a:srgbClr val="002060"/>
                </a:solidFill>
              </a:rPr>
              <a:t>-поступающие в бюджет денежные средства, за исключением средств, являющихся источниками финансирования дефицита бюджета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43" name="Picture 6" descr="slide1-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7145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1"/>
          <p:cNvSpPr txBox="1">
            <a:spLocks/>
          </p:cNvSpPr>
          <p:nvPr/>
        </p:nvSpPr>
        <p:spPr bwMode="auto">
          <a:xfrm>
            <a:off x="168275" y="500063"/>
            <a:ext cx="88582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altLang="ru-RU" sz="2000" b="1">
                <a:solidFill>
                  <a:srgbClr val="002060"/>
                </a:solidFill>
                <a:latin typeface="Tahoma" pitchFamily="34" charset="0"/>
              </a:rPr>
              <a:t>Структура доходов бюджета МО «Кезский район  на 2016 год</a:t>
            </a:r>
            <a:endParaRPr lang="ru-RU" altLang="ru-RU" sz="2000" b="1">
              <a:solidFill>
                <a:schemeClr val="bg2"/>
              </a:solidFill>
              <a:latin typeface="Tahoma" pitchFamily="34" charset="0"/>
            </a:endParaRPr>
          </a:p>
        </p:txBody>
      </p:sp>
      <p:graphicFrame>
        <p:nvGraphicFramePr>
          <p:cNvPr id="11267" name="Объект 3"/>
          <p:cNvGraphicFramePr>
            <a:graphicFrameLocks noGrp="1"/>
          </p:cNvGraphicFramePr>
          <p:nvPr/>
        </p:nvGraphicFramePr>
        <p:xfrm>
          <a:off x="0" y="1112838"/>
          <a:ext cx="8959850" cy="5745162"/>
        </p:xfrm>
        <a:graphic>
          <a:graphicData uri="http://schemas.openxmlformats.org/presentationml/2006/ole">
            <p:oleObj spid="_x0000_s11267" r:id="rId3" imgW="8961897" imgH="574902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Объект 1"/>
          <p:cNvGraphicFramePr>
            <a:graphicFrameLocks noChangeAspect="1"/>
          </p:cNvGraphicFramePr>
          <p:nvPr/>
        </p:nvGraphicFramePr>
        <p:xfrm>
          <a:off x="0" y="0"/>
          <a:ext cx="9144000" cy="6791325"/>
        </p:xfrm>
        <a:graphic>
          <a:graphicData uri="http://schemas.openxmlformats.org/presentationml/2006/ole">
            <p:oleObj spid="_x0000_s12290" name="Диаграмма" r:id="rId4" imgW="9686925" imgH="7229450" progId="Excel.Char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1"/>
          <p:cNvSpPr>
            <a:spLocks noGrp="1"/>
          </p:cNvSpPr>
          <p:nvPr>
            <p:ph idx="4294967295"/>
          </p:nvPr>
        </p:nvSpPr>
        <p:spPr>
          <a:xfrm>
            <a:off x="381000" y="381000"/>
            <a:ext cx="8077200" cy="556260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ru-RU" sz="2000" smtClean="0"/>
              <a:t>Структура налоговых и неналоговых доходов МО «Кезский район» в 2016 году</a:t>
            </a:r>
          </a:p>
        </p:txBody>
      </p:sp>
      <p:graphicFrame>
        <p:nvGraphicFramePr>
          <p:cNvPr id="13315" name="Объект 1"/>
          <p:cNvGraphicFramePr>
            <a:graphicFrameLocks noChangeAspect="1"/>
          </p:cNvGraphicFramePr>
          <p:nvPr/>
        </p:nvGraphicFramePr>
        <p:xfrm>
          <a:off x="38100" y="47625"/>
          <a:ext cx="9058275" cy="6610350"/>
        </p:xfrm>
        <a:graphic>
          <a:graphicData uri="http://schemas.openxmlformats.org/presentationml/2006/ole">
            <p:oleObj spid="_x0000_s13315" name="Диаграмма" r:id="rId3" imgW="9058275" imgH="6172403" progId="Excel.Chart.8">
              <p:embed/>
            </p:oleObj>
          </a:graphicData>
        </a:graphic>
      </p:graphicFrame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4241800" y="3006725"/>
            <a:ext cx="1249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156702 т.р.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2536</TotalTime>
  <Words>2243</Words>
  <Application>Microsoft Office PowerPoint</Application>
  <PresentationFormat>Экран (4:3)</PresentationFormat>
  <Paragraphs>547</Paragraphs>
  <Slides>30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Trebuchet MS</vt:lpstr>
      <vt:lpstr>Georgia</vt:lpstr>
      <vt:lpstr>Calibri</vt:lpstr>
      <vt:lpstr>Trebuchet MS (Заголовки)</vt:lpstr>
      <vt:lpstr>Tahoma</vt:lpstr>
      <vt:lpstr>Times New Roman</vt:lpstr>
      <vt:lpstr>Воздушный поток</vt:lpstr>
      <vt:lpstr>Диаграмма Microsoft Office Excel</vt:lpstr>
      <vt:lpstr>Диаграмма Microsoft Excel</vt:lpstr>
      <vt:lpstr>Слайд 1</vt:lpstr>
      <vt:lpstr>Слайд 2</vt:lpstr>
      <vt:lpstr>Составление проекта местного бюджета основывается на :</vt:lpstr>
      <vt:lpstr>Слайд 4</vt:lpstr>
      <vt:lpstr>Основные характеристики бюджета  МО «Кезский район» на 2014-2016 годы, млн. руб.</vt:lpstr>
      <vt:lpstr>Доходы бюджета -поступающие в бюджет денежные средства, за исключением средств, являющихся источниками финансирования дефицита бюджета</vt:lpstr>
      <vt:lpstr>Слайд 7</vt:lpstr>
      <vt:lpstr>Слайд 8</vt:lpstr>
      <vt:lpstr>Слайд 9</vt:lpstr>
      <vt:lpstr>Слайд 10</vt:lpstr>
      <vt:lpstr>Расходы бюджета-выплачиваемые из бюджета денежные средства, за исключением средств, являющихся источниками финансирования дефицита бюджета</vt:lpstr>
      <vt:lpstr>Слайд 12</vt:lpstr>
      <vt:lpstr>Слайд 13</vt:lpstr>
      <vt:lpstr>Расходы бюджета МО «Кезский район» на реализацию муниципальных программ на 2016 год</vt:lpstr>
      <vt:lpstr>Расходы на реализацию муниципальной программы «Развитие образования и воспитание» на 2015-2020 годы</vt:lpstr>
      <vt:lpstr>Расходы на реализацию муниципальной программы «Сохранение здоровья и формирования здорового образа жизни населения» на 2015-2020 годы</vt:lpstr>
      <vt:lpstr>Расходы на реализацию муниципальной программы «Развитие культуры» на 2015-2020 годы</vt:lpstr>
      <vt:lpstr>Расходы на реализацию муниципальной программы «Социальная поддержка населения» на 2015-2020 годы</vt:lpstr>
      <vt:lpstr>Расходы на реализацию муниципальной программы «Создание условий для устойчивого экономического развития» на 2015-2020 годы</vt:lpstr>
      <vt:lpstr>Расходы на реализацию муниципальной программы «Безопасность» на 2015-2020 годы</vt:lpstr>
      <vt:lpstr>Расходы на реализацию муниципальной программы «Содержание и развитие муниципального хозяйства» на 2015-2020 годы</vt:lpstr>
      <vt:lpstr>Расходы на реализацию муниципальной программы «Энергосбережение и повышение энергетической эффективности» на 2015-2020 годы</vt:lpstr>
      <vt:lpstr>Расходы на реализацию муниципальной программы «Муниципальное управление» на 2015-2020 годы</vt:lpstr>
      <vt:lpstr>Расходы на реализацию муниципальной программы «Управление муниципальными финансами» на 2015-2020 годы</vt:lpstr>
      <vt:lpstr>Расходы на реализацию муниципальной программы «Комплексные меры противодействия немедицинскому потреблению наркотических средств и их незаконному обороту в МО «Кезский район»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213</cp:revision>
  <cp:lastPrinted>2014-10-28T09:22:52Z</cp:lastPrinted>
  <dcterms:created xsi:type="dcterms:W3CDTF">2013-10-18T08:58:38Z</dcterms:created>
  <dcterms:modified xsi:type="dcterms:W3CDTF">2016-03-03T10:19:12Z</dcterms:modified>
</cp:coreProperties>
</file>