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activeX/activeX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activeX/activeX1.xml" ContentType="application/vnd.ms-office.activeX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omments/comment1.xml" ContentType="application/vnd.openxmlformats-officedocument.presentationml.comments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8" r:id="rId2"/>
    <p:sldMasterId id="2147483784" r:id="rId3"/>
    <p:sldMasterId id="2147483798" r:id="rId4"/>
    <p:sldMasterId id="2147483812" r:id="rId5"/>
  </p:sldMasterIdLst>
  <p:notesMasterIdLst>
    <p:notesMasterId r:id="rId12"/>
  </p:notesMasterIdLst>
  <p:handoutMasterIdLst>
    <p:handoutMasterId r:id="rId13"/>
  </p:handoutMasterIdLst>
  <p:sldIdLst>
    <p:sldId id="296" r:id="rId6"/>
    <p:sldId id="297" r:id="rId7"/>
    <p:sldId id="298" r:id="rId8"/>
    <p:sldId id="293" r:id="rId9"/>
    <p:sldId id="295" r:id="rId10"/>
    <p:sldId id="283" r:id="rId11"/>
  </p:sldIdLst>
  <p:sldSz cx="9144000" cy="6858000" type="screen4x3"/>
  <p:notesSz cx="6834188" cy="9979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292929"/>
    <a:srgbClr val="150AA6"/>
    <a:srgbClr val="921E60"/>
    <a:srgbClr val="AC1C04"/>
    <a:srgbClr val="00B000"/>
    <a:srgbClr val="FF9966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3617" autoAdjust="0"/>
  </p:normalViewPr>
  <p:slideViewPr>
    <p:cSldViewPr>
      <p:cViewPr>
        <p:scale>
          <a:sx n="66" d="100"/>
          <a:sy n="66" d="100"/>
        </p:scale>
        <p:origin x="-1284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9-10T14:15:15.612" idx="1">
    <p:pos x="5742" y="23"/>
    <p:text/>
  </p:cm>
</p:cmLst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57A3E89-8162-413C-BC08-F069E6EAABC0}" type="datetimeFigureOut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3FDA391-306D-4AF7-9EEA-CCC0A66985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0214ED-8B6F-4BE5-885F-A7A64AF89575}" type="datetimeFigureOut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40275"/>
            <a:ext cx="5467350" cy="449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52DFBA7-F664-40A5-966D-0E7E0079E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76" tIns="45684" rIns="91376" bIns="45684" anchor="b"/>
          <a:lstStyle/>
          <a:p>
            <a:pPr algn="r" defTabSz="912813"/>
            <a:fld id="{E7195D13-EEC9-4009-810C-8F1762413523}" type="slidenum">
              <a:rPr lang="ru-RU" altLang="ru-RU" sz="1200">
                <a:solidFill>
                  <a:srgbClr val="000000"/>
                </a:solidFill>
              </a:rPr>
              <a:pPr algn="r" defTabSz="912813"/>
              <a:t>3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33450" y="747713"/>
            <a:ext cx="4992688" cy="37433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43450"/>
            <a:ext cx="5468938" cy="4487863"/>
          </a:xfrm>
          <a:noFill/>
        </p:spPr>
        <p:txBody>
          <a:bodyPr lIns="91376" tIns="45684" rIns="91376" bIns="45684"/>
          <a:lstStyle/>
          <a:p>
            <a:pPr defTabSz="911225" eaLnBrk="1" hangingPunct="1"/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25D3AE-EB46-4CB7-853D-9485483ECC4B}" type="slidenum">
              <a:rPr lang="ru-RU" smtClean="0">
                <a:latin typeface="Arial" charset="0"/>
                <a:cs typeface="Arial" charset="0"/>
              </a:rPr>
              <a:pPr/>
              <a:t>6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A0536-0D48-412B-A6E7-16BC206CE9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8D7E4-92D7-4299-B59A-4CEE47B2C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6E8C3-C2E1-4107-8E87-1C83EBCFE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A8CB-1293-4D83-BF6A-7C92731CE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59960-F4E7-49D4-9F76-64BB2888E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E236E-10BA-4174-B918-EFAC83746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55536-8DEF-4C59-9E14-9217564596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3AEF-E9C2-4793-AEE0-D5C91852B4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0FB17-8EF4-46CC-8300-A8E61FDA9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C66B1-516A-4BDC-89C0-4AA8E1131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8499E-F457-42BF-8327-0589B8311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49AD7-2F07-4E1E-A917-4734487016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D17B5-D4C0-4D5D-9A29-233A22C99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35022-B52C-476D-A204-580009C21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71219-774C-4677-81C2-3CE7820A6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115A9-1BDB-4578-A679-CB35B994E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F768C-E124-47C3-A705-94C3BCA10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C4982-E046-404E-875A-55285A694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96CBD-BE8B-4FEE-928B-F8296A110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DFAE5-82CC-4A0A-80BB-21C44EA5B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5058C-1132-4B50-8E6D-D8753A254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C751B-3115-44AC-910B-F7FC185000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409BC-3372-4FB6-AB4D-BF561BFD3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79A1C-A2E8-4797-A976-DC4D23F30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008BA-27FF-469C-B3F5-67DF7B11E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F0E60-8877-4DAF-87EF-BAD0D558C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55421-79BB-4B69-AFB8-652C533CF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534BC-C621-47A1-8C1E-852C053102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8AF1-8290-4367-99F7-C81291C7FC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814BD-9A30-44CE-9009-1A1FAB1A6E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9841D-0034-4880-B9A9-F502EA0F6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252EE-5EDD-4A72-955A-D69F089CB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CCA47-A7FF-4624-B019-95AD30BD8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D8B1E-6ADA-4524-AD1F-B9058009C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A44CD-9248-4B4B-856E-D627B8524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846F-43D5-47C5-BCC4-AABF45673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B1C38-73B2-4B2E-BFBF-139644E14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32CC5-2D0B-4C05-B5A1-571FE0A0DB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213F8-6701-4717-9A85-9595D86023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E2F03-6439-479D-AD8B-04861F35D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26641-1765-4F11-94AE-44E7F8BD2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DCCA8-517A-4F35-941D-D04C9FCF5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C9ED3-58D3-4B64-9BBA-2A05F9BC6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052FD-06B6-42AF-942B-F4FEB3D88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B254E-EC69-41F4-B3DA-D4C3CF1B21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2CC9-6E1B-4D10-BD48-2BEA131E4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E2F5B-AD31-407F-878C-FC5857C88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EF922-C1BF-4D34-B4E0-AE20D97EF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71355-664B-495E-8F98-6060594FF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E39DB-6849-497D-B4AC-80BBE02A9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9A52D-083E-424A-A20E-62CCC14BB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9FACE-71D6-4B4C-B7FE-B5D9A43AE5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972AE-5EBA-4960-B263-921E791C46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F85CA-0E9D-4286-BB7E-D2BE09016E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2F95E-935F-42CA-B1AF-1321129FC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6100-2C17-4458-89D8-0E8D37F5A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6D421-D148-4CF0-B94A-9B7A9FF0F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B1073-B7BF-42D8-A687-B36209E0FE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28EED-CBE9-42CA-86B0-31CA237C9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98743-46DA-4BBC-B43D-7DEF540599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3181F-A47D-435D-BDD0-F28EE2C3A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4BBFD-08D4-4A98-9196-C6A8D32933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AE153-9979-4BDC-BD7D-C19664A33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33D3C-57D4-438B-B9EF-6612573488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BA20A-49FE-49F0-8F43-2A699F75C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985D248-542F-4EA0-BAC3-AF170B5BFF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D851EF-15B0-4CE4-95BE-61BE5AE69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277BB80-6F78-47F1-899D-E9DD6D7BF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8F8FE2C-B1BB-4EA3-8271-46F7226DD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593AB5-84D0-4FB1-A948-C508FB19D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_____Microsoft_Office_Excel1.xls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__________Microsoft_Office_Excel2.xls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_____Microsoft_Office_Excel3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omments" Target="../comments/comment1.xml"/><Relationship Id="rId5" Type="http://schemas.openxmlformats.org/officeDocument/2006/relationships/oleObject" Target="../embeddings/__________Microsoft_Office_Excel4.xls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66F9EA-56BD-4C6E-B69A-AD7891D688BC}" type="slidenum">
              <a:rPr lang="ru-RU" altLang="ru-RU" smtClean="0">
                <a:latin typeface="Arial" charset="0"/>
                <a:cs typeface="Arial" charset="0"/>
              </a:rPr>
              <a:pPr/>
              <a:t>1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714500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Исполнение доходов </a:t>
            </a:r>
            <a:b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бюджета МО «</a:t>
            </a:r>
            <a:r>
              <a:rPr lang="ru-RU" sz="2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Кезский</a:t>
            </a: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район»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4" name="Rectangle 16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graphicFrame>
        <p:nvGraphicFramePr>
          <p:cNvPr id="1035" name="Object 15"/>
          <p:cNvGraphicFramePr>
            <a:graphicFrameLocks noChangeAspect="1"/>
          </p:cNvGraphicFramePr>
          <p:nvPr/>
        </p:nvGraphicFramePr>
        <p:xfrm>
          <a:off x="250825" y="1577975"/>
          <a:ext cx="8080375" cy="5070475"/>
        </p:xfrm>
        <a:graphic>
          <a:graphicData uri="http://schemas.openxmlformats.org/presentationml/2006/ole">
            <p:oleObj spid="_x0000_s1035" r:id="rId6" imgW="8083997" imgH="5072312" progId="Excel.Chart.8">
              <p:embed/>
            </p:oleObj>
          </a:graphicData>
        </a:graphic>
      </p:graphicFrame>
    </p:spTree>
    <p:controls>
      <p:control spid="1026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-107950" y="0"/>
          <a:ext cx="9144000" cy="6858000"/>
        </p:xfrm>
        <a:graphic>
          <a:graphicData uri="http://schemas.openxmlformats.org/presentationml/2006/ole">
            <p:oleObj spid="_x0000_s2052" r:id="rId5" imgW="9144793" imgH="6858594" progId="Excel.Chart.8">
              <p:embed/>
            </p:oleObj>
          </a:graphicData>
        </a:graphic>
      </p:graphicFrame>
    </p:spTree>
    <p:controls>
      <p:control spid="2050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3E247F-774B-4B63-8472-E5CB8D1670E3}" type="slidenum">
              <a:rPr lang="ru-RU" altLang="ru-RU" smtClean="0">
                <a:latin typeface="Arial" charset="0"/>
                <a:cs typeface="Arial" charset="0"/>
              </a:rPr>
              <a:pPr/>
              <a:t>3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  <p:sp>
        <p:nvSpPr>
          <p:cNvPr id="151555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>
              <a:defRPr/>
            </a:pPr>
            <a:r>
              <a:rPr lang="ru-RU" sz="20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Собственные доходы бюджета МО «</a:t>
            </a:r>
            <a:r>
              <a:rPr lang="ru-RU" sz="2000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Кезский</a:t>
            </a:r>
            <a:r>
              <a:rPr lang="ru-RU" sz="20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район»  за первое полугодие  2015 года</a:t>
            </a:r>
          </a:p>
        </p:txBody>
      </p:sp>
      <p:sp>
        <p:nvSpPr>
          <p:cNvPr id="8196" name="AutoShape 29"/>
          <p:cNvSpPr>
            <a:spLocks noChangeArrowheads="1"/>
          </p:cNvSpPr>
          <p:nvPr/>
        </p:nvSpPr>
        <p:spPr bwMode="auto">
          <a:xfrm>
            <a:off x="3530600" y="3073400"/>
            <a:ext cx="3670300" cy="927100"/>
          </a:xfrm>
          <a:prstGeom prst="flowChartAlternateProcess">
            <a:avLst/>
          </a:prstGeom>
          <a:gradFill rotWithShape="1">
            <a:gsLst>
              <a:gs pos="0">
                <a:srgbClr val="2F7676"/>
              </a:gs>
              <a:gs pos="5000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>
                <a:solidFill>
                  <a:srgbClr val="000000"/>
                </a:solidFill>
              </a:rPr>
              <a:t>Доходы от использования</a:t>
            </a:r>
          </a:p>
          <a:p>
            <a:r>
              <a:rPr lang="ru-RU" altLang="ru-RU">
                <a:solidFill>
                  <a:srgbClr val="000000"/>
                </a:solidFill>
              </a:rPr>
              <a:t>имущества 2025,8</a:t>
            </a:r>
            <a:r>
              <a:rPr lang="ru-RU" altLang="ru-RU" b="1" u="sng">
                <a:solidFill>
                  <a:srgbClr val="000000"/>
                </a:solidFill>
              </a:rPr>
              <a:t> тыс. руб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197" name="AutoShape 30"/>
          <p:cNvSpPr>
            <a:spLocks noChangeArrowheads="1"/>
          </p:cNvSpPr>
          <p:nvPr/>
        </p:nvSpPr>
        <p:spPr bwMode="auto">
          <a:xfrm>
            <a:off x="3517900" y="2311400"/>
            <a:ext cx="3683000" cy="673100"/>
          </a:xfrm>
          <a:prstGeom prst="flowChartAlternateProcess">
            <a:avLst/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>
                <a:solidFill>
                  <a:srgbClr val="000000"/>
                </a:solidFill>
              </a:rPr>
              <a:t>Прочие налоговые доходы</a:t>
            </a:r>
          </a:p>
          <a:p>
            <a:r>
              <a:rPr lang="ru-RU" altLang="ru-RU" b="1" u="sng">
                <a:solidFill>
                  <a:srgbClr val="000000"/>
                </a:solidFill>
              </a:rPr>
              <a:t>6501,6 тыс. руб.</a:t>
            </a:r>
          </a:p>
        </p:txBody>
      </p:sp>
      <p:sp>
        <p:nvSpPr>
          <p:cNvPr id="8198" name="AutoShape 31"/>
          <p:cNvSpPr>
            <a:spLocks noChangeArrowheads="1"/>
          </p:cNvSpPr>
          <p:nvPr/>
        </p:nvSpPr>
        <p:spPr bwMode="auto">
          <a:xfrm>
            <a:off x="3530600" y="1485900"/>
            <a:ext cx="3657600" cy="673100"/>
          </a:xfrm>
          <a:prstGeom prst="flowChartAlternateProcess">
            <a:avLst/>
          </a:prstGeom>
          <a:gradFill rotWithShape="1">
            <a:gsLst>
              <a:gs pos="0">
                <a:srgbClr val="474776"/>
              </a:gs>
              <a:gs pos="50000">
                <a:srgbClr val="9999FF"/>
              </a:gs>
              <a:gs pos="100000">
                <a:srgbClr val="474776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>
                <a:solidFill>
                  <a:srgbClr val="000000"/>
                </a:solidFill>
              </a:rPr>
              <a:t>Налоги на совокупный доход</a:t>
            </a:r>
          </a:p>
          <a:p>
            <a:r>
              <a:rPr lang="ru-RU" altLang="ru-RU" b="1" u="sng">
                <a:solidFill>
                  <a:srgbClr val="000000"/>
                </a:solidFill>
              </a:rPr>
              <a:t>3646,5 тыс. руб.</a:t>
            </a:r>
          </a:p>
        </p:txBody>
      </p:sp>
      <p:sp>
        <p:nvSpPr>
          <p:cNvPr id="8199" name="AutoShape 32"/>
          <p:cNvSpPr>
            <a:spLocks noChangeArrowheads="1"/>
          </p:cNvSpPr>
          <p:nvPr/>
        </p:nvSpPr>
        <p:spPr bwMode="auto">
          <a:xfrm>
            <a:off x="3479800" y="723900"/>
            <a:ext cx="3695700" cy="673100"/>
          </a:xfrm>
          <a:prstGeom prst="flowChartAlternateProcess">
            <a:avLst/>
          </a:prstGeom>
          <a:gradFill rotWithShape="1">
            <a:gsLst>
              <a:gs pos="0">
                <a:srgbClr val="76393B"/>
              </a:gs>
              <a:gs pos="50000">
                <a:srgbClr val="FF7C80"/>
              </a:gs>
              <a:gs pos="100000">
                <a:srgbClr val="76393B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>
                <a:solidFill>
                  <a:srgbClr val="000000"/>
                </a:solidFill>
              </a:rPr>
              <a:t>Налог на доходы физических лиц</a:t>
            </a:r>
          </a:p>
          <a:p>
            <a:r>
              <a:rPr lang="ru-RU" altLang="ru-RU">
                <a:solidFill>
                  <a:srgbClr val="000000"/>
                </a:solidFill>
              </a:rPr>
              <a:t>50977,2</a:t>
            </a:r>
            <a:r>
              <a:rPr lang="ru-RU" altLang="ru-RU" b="1" u="sng">
                <a:solidFill>
                  <a:srgbClr val="000000"/>
                </a:solidFill>
              </a:rPr>
              <a:t>тыс. руб.</a:t>
            </a:r>
          </a:p>
        </p:txBody>
      </p:sp>
      <p:sp>
        <p:nvSpPr>
          <p:cNvPr id="8200" name="AutoShape 33"/>
          <p:cNvSpPr>
            <a:spLocks noChangeArrowheads="1"/>
          </p:cNvSpPr>
          <p:nvPr/>
        </p:nvSpPr>
        <p:spPr bwMode="auto">
          <a:xfrm>
            <a:off x="3557588" y="4048125"/>
            <a:ext cx="3657600" cy="533400"/>
          </a:xfrm>
          <a:prstGeom prst="flowChartAlternateProcess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>
                <a:solidFill>
                  <a:srgbClr val="000000"/>
                </a:solidFill>
              </a:rPr>
              <a:t>Прочие неналоговые доходы</a:t>
            </a:r>
          </a:p>
          <a:p>
            <a:r>
              <a:rPr lang="ru-RU" altLang="ru-RU" b="1" u="sng">
                <a:solidFill>
                  <a:srgbClr val="000000"/>
                </a:solidFill>
              </a:rPr>
              <a:t>650,9 тыс. руб.</a:t>
            </a:r>
          </a:p>
        </p:txBody>
      </p:sp>
      <p:sp>
        <p:nvSpPr>
          <p:cNvPr id="8201" name="AutoShape 34"/>
          <p:cNvSpPr>
            <a:spLocks noChangeArrowheads="1"/>
          </p:cNvSpPr>
          <p:nvPr/>
        </p:nvSpPr>
        <p:spPr bwMode="auto">
          <a:xfrm>
            <a:off x="3582988" y="4629150"/>
            <a:ext cx="3632200" cy="698500"/>
          </a:xfrm>
          <a:prstGeom prst="flowChartAlternateProcess">
            <a:avLst/>
          </a:prstGeom>
          <a:gradFill rotWithShape="1">
            <a:gsLst>
              <a:gs pos="0">
                <a:srgbClr val="185E18"/>
              </a:gs>
              <a:gs pos="50000">
                <a:srgbClr val="33CC33"/>
              </a:gs>
              <a:gs pos="100000">
                <a:srgbClr val="185E18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>
                <a:solidFill>
                  <a:srgbClr val="000000"/>
                </a:solidFill>
              </a:rPr>
              <a:t>Плата за негативное воздействие</a:t>
            </a:r>
          </a:p>
          <a:p>
            <a:r>
              <a:rPr lang="ru-RU" altLang="ru-RU" b="1" u="sng">
                <a:solidFill>
                  <a:srgbClr val="000000"/>
                </a:solidFill>
              </a:rPr>
              <a:t>1563,46тыс. руб.</a:t>
            </a:r>
          </a:p>
        </p:txBody>
      </p:sp>
      <p:sp>
        <p:nvSpPr>
          <p:cNvPr id="8202" name="AutoShape 35"/>
          <p:cNvSpPr>
            <a:spLocks noChangeArrowheads="1"/>
          </p:cNvSpPr>
          <p:nvPr/>
        </p:nvSpPr>
        <p:spPr bwMode="auto">
          <a:xfrm>
            <a:off x="3603625" y="5394325"/>
            <a:ext cx="3644900" cy="673100"/>
          </a:xfrm>
          <a:prstGeom prst="flowChartAlternateProcess">
            <a:avLst/>
          </a:prstGeom>
          <a:gradFill rotWithShape="1">
            <a:gsLst>
              <a:gs pos="0">
                <a:srgbClr val="5E5E76"/>
              </a:gs>
              <a:gs pos="50000">
                <a:srgbClr val="CCCCFF"/>
              </a:gs>
              <a:gs pos="100000">
                <a:srgbClr val="5E5E76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>
                <a:solidFill>
                  <a:srgbClr val="000000"/>
                </a:solidFill>
              </a:rPr>
              <a:t>Доходы от продажи</a:t>
            </a:r>
          </a:p>
          <a:p>
            <a:r>
              <a:rPr lang="ru-RU" altLang="ru-RU" b="1" u="sng">
                <a:solidFill>
                  <a:srgbClr val="000000"/>
                </a:solidFill>
              </a:rPr>
              <a:t>336,1 тыс. руб.</a:t>
            </a:r>
          </a:p>
        </p:txBody>
      </p:sp>
      <p:sp>
        <p:nvSpPr>
          <p:cNvPr id="151588" name="AutoShape 36"/>
          <p:cNvSpPr>
            <a:spLocks noChangeArrowheads="1"/>
          </p:cNvSpPr>
          <p:nvPr/>
        </p:nvSpPr>
        <p:spPr bwMode="auto">
          <a:xfrm>
            <a:off x="1066800" y="723900"/>
            <a:ext cx="1460500" cy="2260600"/>
          </a:xfrm>
          <a:prstGeom prst="flowChartProcess">
            <a:avLst/>
          </a:prstGeom>
          <a:gradFill rotWithShape="1">
            <a:gsLst>
              <a:gs pos="0">
                <a:srgbClr val="FF7C80">
                  <a:gamma/>
                  <a:shade val="46275"/>
                  <a:invGamma/>
                </a:srgbClr>
              </a:gs>
              <a:gs pos="5000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83,6 %</a:t>
            </a:r>
          </a:p>
        </p:txBody>
      </p:sp>
      <p:sp>
        <p:nvSpPr>
          <p:cNvPr id="151589" name="AutoShape 37"/>
          <p:cNvSpPr>
            <a:spLocks noChangeArrowheads="1"/>
          </p:cNvSpPr>
          <p:nvPr/>
        </p:nvSpPr>
        <p:spPr bwMode="auto">
          <a:xfrm>
            <a:off x="1066800" y="2984500"/>
            <a:ext cx="1460500" cy="762000"/>
          </a:xfrm>
          <a:prstGeom prst="flowChartProcess">
            <a:avLst/>
          </a:prstGeom>
          <a:gradFill rotWithShape="1">
            <a:gsLst>
              <a:gs pos="0">
                <a:srgbClr val="9999FF">
                  <a:gamma/>
                  <a:shade val="46275"/>
                  <a:invGamma/>
                </a:srgbClr>
              </a:gs>
              <a:gs pos="50000">
                <a:srgbClr val="9999FF"/>
              </a:gs>
              <a:gs pos="100000">
                <a:srgbClr val="9999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5,1 %</a:t>
            </a:r>
          </a:p>
        </p:txBody>
      </p:sp>
      <p:sp>
        <p:nvSpPr>
          <p:cNvPr id="151590" name="AutoShape 38"/>
          <p:cNvSpPr>
            <a:spLocks noChangeArrowheads="1"/>
          </p:cNvSpPr>
          <p:nvPr/>
        </p:nvSpPr>
        <p:spPr bwMode="auto">
          <a:xfrm>
            <a:off x="1066800" y="3733800"/>
            <a:ext cx="1458913" cy="339725"/>
          </a:xfrm>
          <a:prstGeom prst="flowChartProcess">
            <a:avLst/>
          </a:prstGeom>
          <a:gradFill rotWithShape="1">
            <a:gsLst>
              <a:gs pos="0">
                <a:srgbClr val="FFCC66">
                  <a:gamma/>
                  <a:shade val="46275"/>
                  <a:invGamma/>
                </a:srgbClr>
              </a:gs>
              <a:gs pos="50000">
                <a:srgbClr val="FFCC66"/>
              </a:gs>
              <a:gs pos="100000">
                <a:srgbClr val="FFCC66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</p:txBody>
      </p:sp>
      <p:sp>
        <p:nvSpPr>
          <p:cNvPr id="151591" name="AutoShape 39"/>
          <p:cNvSpPr>
            <a:spLocks noChangeArrowheads="1"/>
          </p:cNvSpPr>
          <p:nvPr/>
        </p:nvSpPr>
        <p:spPr bwMode="auto">
          <a:xfrm>
            <a:off x="1066800" y="4056063"/>
            <a:ext cx="1458913" cy="355600"/>
          </a:xfrm>
          <a:prstGeom prst="flowChartProcess">
            <a:avLst/>
          </a:prstGeom>
          <a:gradFill rotWithShape="1">
            <a:gsLst>
              <a:gs pos="0">
                <a:srgbClr val="66FFFF">
                  <a:gamma/>
                  <a:shade val="46275"/>
                  <a:invGamma/>
                </a:srgbClr>
              </a:gs>
              <a:gs pos="50000">
                <a:srgbClr val="66FFFF"/>
              </a:gs>
              <a:gs pos="100000">
                <a:srgbClr val="66FF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4,4%</a:t>
            </a:r>
          </a:p>
        </p:txBody>
      </p:sp>
      <p:sp>
        <p:nvSpPr>
          <p:cNvPr id="151592" name="AutoShape 40"/>
          <p:cNvSpPr>
            <a:spLocks noChangeArrowheads="1"/>
          </p:cNvSpPr>
          <p:nvPr/>
        </p:nvSpPr>
        <p:spPr bwMode="auto">
          <a:xfrm>
            <a:off x="1092200" y="4659313"/>
            <a:ext cx="1460500" cy="268287"/>
          </a:xfrm>
          <a:prstGeom prst="flowChartProcess">
            <a:avLst/>
          </a:pr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1,3 %</a:t>
            </a:r>
          </a:p>
        </p:txBody>
      </p:sp>
      <p:sp>
        <p:nvSpPr>
          <p:cNvPr id="151593" name="AutoShape 41"/>
          <p:cNvSpPr>
            <a:spLocks noChangeArrowheads="1"/>
          </p:cNvSpPr>
          <p:nvPr/>
        </p:nvSpPr>
        <p:spPr bwMode="auto">
          <a:xfrm>
            <a:off x="1092200" y="4927600"/>
            <a:ext cx="1460500" cy="203200"/>
          </a:xfrm>
          <a:prstGeom prst="flowChartProcess">
            <a:avLst/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</p:txBody>
      </p:sp>
      <p:sp>
        <p:nvSpPr>
          <p:cNvPr id="8209" name="AutoShape 42"/>
          <p:cNvSpPr>
            <a:spLocks noChangeArrowheads="1"/>
          </p:cNvSpPr>
          <p:nvPr/>
        </p:nvSpPr>
        <p:spPr bwMode="auto">
          <a:xfrm>
            <a:off x="1079500" y="4414838"/>
            <a:ext cx="1447800" cy="244475"/>
          </a:xfrm>
          <a:prstGeom prst="flowChartProcess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1595" name="AutoShape 43"/>
          <p:cNvSpPr>
            <a:spLocks noChangeArrowheads="1"/>
          </p:cNvSpPr>
          <p:nvPr/>
        </p:nvSpPr>
        <p:spPr bwMode="auto">
          <a:xfrm>
            <a:off x="1392238" y="4387850"/>
            <a:ext cx="736600" cy="271463"/>
          </a:xfrm>
          <a:prstGeom prst="flowChart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1,9%</a:t>
            </a:r>
          </a:p>
        </p:txBody>
      </p:sp>
      <p:sp>
        <p:nvSpPr>
          <p:cNvPr id="151596" name="AutoShape 44"/>
          <p:cNvSpPr>
            <a:spLocks noChangeArrowheads="1"/>
          </p:cNvSpPr>
          <p:nvPr/>
        </p:nvSpPr>
        <p:spPr bwMode="auto">
          <a:xfrm rot="205894">
            <a:off x="1400175" y="3822700"/>
            <a:ext cx="373063" cy="233363"/>
          </a:xfrm>
          <a:prstGeom prst="flowChart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3,0%</a:t>
            </a:r>
          </a:p>
        </p:txBody>
      </p:sp>
      <p:sp>
        <p:nvSpPr>
          <p:cNvPr id="151597" name="AutoShape 45"/>
          <p:cNvSpPr>
            <a:spLocks noChangeArrowheads="1"/>
          </p:cNvSpPr>
          <p:nvPr/>
        </p:nvSpPr>
        <p:spPr bwMode="auto">
          <a:xfrm>
            <a:off x="1454150" y="4889500"/>
            <a:ext cx="736600" cy="279400"/>
          </a:xfrm>
          <a:prstGeom prst="flowChart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0,6 %</a:t>
            </a:r>
          </a:p>
        </p:txBody>
      </p:sp>
      <p:sp>
        <p:nvSpPr>
          <p:cNvPr id="8213" name="AutoShape 48"/>
          <p:cNvSpPr>
            <a:spLocks noChangeArrowheads="1"/>
          </p:cNvSpPr>
          <p:nvPr/>
        </p:nvSpPr>
        <p:spPr bwMode="auto">
          <a:xfrm rot="3213074">
            <a:off x="2774951" y="777875"/>
            <a:ext cx="423862" cy="1557337"/>
          </a:xfrm>
          <a:prstGeom prst="upArrow">
            <a:avLst>
              <a:gd name="adj1" fmla="val 24296"/>
              <a:gd name="adj2" fmla="val 75201"/>
            </a:avLst>
          </a:prstGeom>
          <a:solidFill>
            <a:srgbClr val="FF7C80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214" name="AutoShape 49"/>
          <p:cNvSpPr>
            <a:spLocks noChangeArrowheads="1"/>
          </p:cNvSpPr>
          <p:nvPr/>
        </p:nvSpPr>
        <p:spPr bwMode="auto">
          <a:xfrm rot="2337478">
            <a:off x="2905125" y="1716088"/>
            <a:ext cx="342900" cy="1674812"/>
          </a:xfrm>
          <a:prstGeom prst="upArrow">
            <a:avLst>
              <a:gd name="adj1" fmla="val 24296"/>
              <a:gd name="adj2" fmla="val 115526"/>
            </a:avLst>
          </a:prstGeom>
          <a:solidFill>
            <a:srgbClr val="9999FF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215" name="AutoShape 50"/>
          <p:cNvSpPr>
            <a:spLocks noChangeArrowheads="1"/>
          </p:cNvSpPr>
          <p:nvPr/>
        </p:nvSpPr>
        <p:spPr bwMode="auto">
          <a:xfrm rot="2412171">
            <a:off x="2887663" y="2513013"/>
            <a:ext cx="331787" cy="1504950"/>
          </a:xfrm>
          <a:prstGeom prst="upArrow">
            <a:avLst>
              <a:gd name="adj1" fmla="val 24296"/>
              <a:gd name="adj2" fmla="val 105039"/>
            </a:avLst>
          </a:prstGeom>
          <a:solidFill>
            <a:srgbClr val="FFCC66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216" name="AutoShape 51"/>
          <p:cNvSpPr>
            <a:spLocks noChangeArrowheads="1"/>
          </p:cNvSpPr>
          <p:nvPr/>
        </p:nvSpPr>
        <p:spPr bwMode="auto">
          <a:xfrm rot="3063680">
            <a:off x="2936081" y="3094832"/>
            <a:ext cx="282575" cy="1350962"/>
          </a:xfrm>
          <a:prstGeom prst="upArrow">
            <a:avLst>
              <a:gd name="adj1" fmla="val 24296"/>
              <a:gd name="adj2" fmla="val 85945"/>
            </a:avLst>
          </a:prstGeom>
          <a:solidFill>
            <a:srgbClr val="33CCCC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217" name="AutoShape 52"/>
          <p:cNvSpPr>
            <a:spLocks noChangeArrowheads="1"/>
          </p:cNvSpPr>
          <p:nvPr/>
        </p:nvSpPr>
        <p:spPr bwMode="auto">
          <a:xfrm rot="5340000">
            <a:off x="2955132" y="4255294"/>
            <a:ext cx="217487" cy="1076325"/>
          </a:xfrm>
          <a:prstGeom prst="upArrow">
            <a:avLst>
              <a:gd name="adj1" fmla="val 24296"/>
              <a:gd name="adj2" fmla="val 78060"/>
            </a:avLst>
          </a:prstGeom>
          <a:solidFill>
            <a:srgbClr val="008000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218" name="AutoShape 53"/>
          <p:cNvSpPr>
            <a:spLocks noChangeArrowheads="1"/>
          </p:cNvSpPr>
          <p:nvPr/>
        </p:nvSpPr>
        <p:spPr bwMode="auto">
          <a:xfrm rot="7175026">
            <a:off x="2878932" y="4785519"/>
            <a:ext cx="423862" cy="1136650"/>
          </a:xfrm>
          <a:prstGeom prst="upArrow">
            <a:avLst>
              <a:gd name="adj1" fmla="val 24296"/>
              <a:gd name="adj2" fmla="val 69748"/>
            </a:avLst>
          </a:prstGeom>
          <a:solidFill>
            <a:srgbClr val="CCCCFF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219" name="AutoShape 54"/>
          <p:cNvSpPr>
            <a:spLocks noChangeArrowheads="1"/>
          </p:cNvSpPr>
          <p:nvPr/>
        </p:nvSpPr>
        <p:spPr bwMode="auto">
          <a:xfrm rot="5042325">
            <a:off x="2849563" y="3916362"/>
            <a:ext cx="357188" cy="969963"/>
          </a:xfrm>
          <a:prstGeom prst="upArrow">
            <a:avLst>
              <a:gd name="adj1" fmla="val 24296"/>
              <a:gd name="adj2" fmla="val 65915"/>
            </a:avLst>
          </a:prstGeom>
          <a:solidFill>
            <a:srgbClr val="FFFF00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220" name="AutoShape 55"/>
          <p:cNvSpPr>
            <a:spLocks/>
          </p:cNvSpPr>
          <p:nvPr/>
        </p:nvSpPr>
        <p:spPr bwMode="auto">
          <a:xfrm>
            <a:off x="7378700" y="749300"/>
            <a:ext cx="533400" cy="5537200"/>
          </a:xfrm>
          <a:prstGeom prst="rightBrace">
            <a:avLst>
              <a:gd name="adj1" fmla="val 86508"/>
              <a:gd name="adj2" fmla="val 50000"/>
            </a:avLst>
          </a:prstGeom>
          <a:noFill/>
          <a:ln w="508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1608" name="Rectangle 56"/>
          <p:cNvSpPr>
            <a:spLocks noChangeArrowheads="1"/>
          </p:cNvSpPr>
          <p:nvPr/>
        </p:nvSpPr>
        <p:spPr bwMode="auto">
          <a:xfrm>
            <a:off x="7975600" y="2946400"/>
            <a:ext cx="901700" cy="11811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Всего </a:t>
            </a:r>
          </a:p>
          <a:p>
            <a:pPr>
              <a:defRPr/>
            </a:pP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65399,14</a:t>
            </a:r>
          </a:p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тыс. руб.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/>
          <p:cNvGraphicFramePr>
            <a:graphicFrameLocks noGrp="1" noChangeAspect="1"/>
          </p:cNvGraphicFramePr>
          <p:nvPr>
            <p:ph/>
          </p:nvPr>
        </p:nvGraphicFramePr>
        <p:xfrm>
          <a:off x="-180975" y="-458788"/>
          <a:ext cx="9856788" cy="7418388"/>
        </p:xfrm>
        <a:graphic>
          <a:graphicData uri="http://schemas.openxmlformats.org/presentationml/2006/ole">
            <p:oleObj spid="_x0000_s9218" r:id="rId4" imgW="9858086" imgH="7419475" progId="Excel.Chart.8">
              <p:embed/>
            </p:oleObj>
          </a:graphicData>
        </a:graphic>
      </p:graphicFrame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8047038" y="188913"/>
            <a:ext cx="1028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1400">
                <a:solidFill>
                  <a:srgbClr val="000000"/>
                </a:solidFill>
              </a:rPr>
              <a:t>в тыс.руб</a:t>
            </a:r>
            <a:r>
              <a:rPr lang="ru-RU" altLang="ru-RU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838200" y="579438"/>
            <a:ext cx="72390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бюджета МО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Кезский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район» на реализацию муниципальных программ за первое полугодие 2015 года</a:t>
            </a:r>
          </a:p>
        </p:txBody>
      </p:sp>
      <p:sp>
        <p:nvSpPr>
          <p:cNvPr id="10243" name="AutoShape 10"/>
          <p:cNvSpPr>
            <a:spLocks noChangeArrowheads="1"/>
          </p:cNvSpPr>
          <p:nvPr/>
        </p:nvSpPr>
        <p:spPr bwMode="gray">
          <a:xfrm>
            <a:off x="60325" y="1684338"/>
            <a:ext cx="2233613" cy="1739900"/>
          </a:xfrm>
          <a:prstGeom prst="hexagon">
            <a:avLst>
              <a:gd name="adj" fmla="val 28914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4" name="AutoShape 11"/>
          <p:cNvSpPr>
            <a:spLocks noChangeArrowheads="1"/>
          </p:cNvSpPr>
          <p:nvPr/>
        </p:nvSpPr>
        <p:spPr bwMode="gray">
          <a:xfrm>
            <a:off x="246063" y="1801813"/>
            <a:ext cx="1962150" cy="1530350"/>
          </a:xfrm>
          <a:prstGeom prst="hexagon">
            <a:avLst>
              <a:gd name="adj" fmla="val 28878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5" name="AutoShape 6"/>
          <p:cNvSpPr>
            <a:spLocks noChangeArrowheads="1"/>
          </p:cNvSpPr>
          <p:nvPr/>
        </p:nvSpPr>
        <p:spPr bwMode="gray">
          <a:xfrm>
            <a:off x="3478213" y="1684338"/>
            <a:ext cx="2230437" cy="1739900"/>
          </a:xfrm>
          <a:prstGeom prst="hexagon">
            <a:avLst>
              <a:gd name="adj" fmla="val 28891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3" name="AutoShape 7"/>
          <p:cNvSpPr>
            <a:spLocks noChangeArrowheads="1"/>
          </p:cNvSpPr>
          <p:nvPr/>
        </p:nvSpPr>
        <p:spPr bwMode="gray">
          <a:xfrm>
            <a:off x="3625850" y="1797050"/>
            <a:ext cx="1962150" cy="1530350"/>
          </a:xfrm>
          <a:prstGeom prst="hexagon">
            <a:avLst>
              <a:gd name="adj" fmla="val 28896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247" name="AutoShape 10"/>
          <p:cNvSpPr>
            <a:spLocks noChangeArrowheads="1"/>
          </p:cNvSpPr>
          <p:nvPr/>
        </p:nvSpPr>
        <p:spPr bwMode="gray">
          <a:xfrm>
            <a:off x="1768475" y="2541588"/>
            <a:ext cx="2233613" cy="1739900"/>
          </a:xfrm>
          <a:prstGeom prst="hexagon">
            <a:avLst>
              <a:gd name="adj" fmla="val 28914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8" name="AutoShape 11"/>
          <p:cNvSpPr>
            <a:spLocks noChangeArrowheads="1"/>
          </p:cNvSpPr>
          <p:nvPr/>
        </p:nvSpPr>
        <p:spPr bwMode="gray">
          <a:xfrm>
            <a:off x="1954213" y="2684463"/>
            <a:ext cx="1962150" cy="1528762"/>
          </a:xfrm>
          <a:prstGeom prst="hexagon">
            <a:avLst>
              <a:gd name="adj" fmla="val 28908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9" name="AutoShape 6"/>
          <p:cNvSpPr>
            <a:spLocks noChangeArrowheads="1"/>
          </p:cNvSpPr>
          <p:nvPr/>
        </p:nvSpPr>
        <p:spPr bwMode="gray">
          <a:xfrm>
            <a:off x="5192713" y="2563813"/>
            <a:ext cx="2230437" cy="1738312"/>
          </a:xfrm>
          <a:prstGeom prst="hexagon">
            <a:avLst>
              <a:gd name="adj" fmla="val 28917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0" name="AutoShape 7"/>
          <p:cNvSpPr>
            <a:spLocks noChangeArrowheads="1"/>
          </p:cNvSpPr>
          <p:nvPr/>
        </p:nvSpPr>
        <p:spPr bwMode="gray">
          <a:xfrm>
            <a:off x="5340350" y="2684463"/>
            <a:ext cx="1962150" cy="1530350"/>
          </a:xfrm>
          <a:prstGeom prst="hexagon">
            <a:avLst>
              <a:gd name="adj" fmla="val 28896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    Управление 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муниципальными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 финансами</a:t>
            </a:r>
          </a:p>
          <a:p>
            <a:endParaRPr lang="ru-RU" sz="14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       3614,9 </a:t>
            </a:r>
          </a:p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       тыс. руб.</a:t>
            </a:r>
          </a:p>
        </p:txBody>
      </p:sp>
      <p:sp>
        <p:nvSpPr>
          <p:cNvPr id="10251" name="AutoShape 10"/>
          <p:cNvSpPr>
            <a:spLocks noChangeArrowheads="1"/>
          </p:cNvSpPr>
          <p:nvPr/>
        </p:nvSpPr>
        <p:spPr bwMode="gray">
          <a:xfrm>
            <a:off x="3482975" y="3398838"/>
            <a:ext cx="2233613" cy="1739900"/>
          </a:xfrm>
          <a:prstGeom prst="hexagon">
            <a:avLst>
              <a:gd name="adj" fmla="val 28914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2" name="AutoShape 11"/>
          <p:cNvSpPr>
            <a:spLocks noChangeArrowheads="1"/>
          </p:cNvSpPr>
          <p:nvPr/>
        </p:nvSpPr>
        <p:spPr bwMode="gray">
          <a:xfrm>
            <a:off x="3668713" y="3516313"/>
            <a:ext cx="1962150" cy="1530350"/>
          </a:xfrm>
          <a:prstGeom prst="hexagon">
            <a:avLst>
              <a:gd name="adj" fmla="val 28878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3" name="AutoShape 6"/>
          <p:cNvSpPr>
            <a:spLocks noChangeArrowheads="1"/>
          </p:cNvSpPr>
          <p:nvPr/>
        </p:nvSpPr>
        <p:spPr bwMode="gray">
          <a:xfrm>
            <a:off x="6907213" y="3398838"/>
            <a:ext cx="2230437" cy="1739900"/>
          </a:xfrm>
          <a:prstGeom prst="hexagon">
            <a:avLst>
              <a:gd name="adj" fmla="val 28891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4" name="AutoShape 7"/>
          <p:cNvSpPr>
            <a:spLocks noChangeArrowheads="1"/>
          </p:cNvSpPr>
          <p:nvPr/>
        </p:nvSpPr>
        <p:spPr bwMode="gray">
          <a:xfrm>
            <a:off x="7091363" y="3516313"/>
            <a:ext cx="1962150" cy="1530350"/>
          </a:xfrm>
          <a:prstGeom prst="hexagon">
            <a:avLst>
              <a:gd name="adj" fmla="val 28896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5" name="AutoShape 10"/>
          <p:cNvSpPr>
            <a:spLocks noChangeArrowheads="1"/>
          </p:cNvSpPr>
          <p:nvPr/>
        </p:nvSpPr>
        <p:spPr bwMode="gray">
          <a:xfrm>
            <a:off x="5197475" y="4281488"/>
            <a:ext cx="2233613" cy="1738312"/>
          </a:xfrm>
          <a:prstGeom prst="hexagon">
            <a:avLst>
              <a:gd name="adj" fmla="val 28941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6" name="AutoShape 11"/>
          <p:cNvSpPr>
            <a:spLocks noChangeArrowheads="1"/>
          </p:cNvSpPr>
          <p:nvPr/>
        </p:nvSpPr>
        <p:spPr bwMode="gray">
          <a:xfrm>
            <a:off x="5383213" y="4398963"/>
            <a:ext cx="1962150" cy="1528762"/>
          </a:xfrm>
          <a:prstGeom prst="hexagon">
            <a:avLst>
              <a:gd name="adj" fmla="val 28908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7" name="AutoShape 6"/>
          <p:cNvSpPr>
            <a:spLocks noChangeArrowheads="1"/>
          </p:cNvSpPr>
          <p:nvPr/>
        </p:nvSpPr>
        <p:spPr bwMode="gray">
          <a:xfrm>
            <a:off x="6911975" y="1730375"/>
            <a:ext cx="2232025" cy="1739900"/>
          </a:xfrm>
          <a:prstGeom prst="hexagon">
            <a:avLst>
              <a:gd name="adj" fmla="val 28912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gray">
          <a:xfrm>
            <a:off x="7061200" y="1852613"/>
            <a:ext cx="1960563" cy="1528762"/>
          </a:xfrm>
          <a:prstGeom prst="hexagon">
            <a:avLst>
              <a:gd name="adj" fmla="val 28897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259" name="AutoShape 10"/>
          <p:cNvSpPr>
            <a:spLocks noChangeArrowheads="1"/>
          </p:cNvSpPr>
          <p:nvPr/>
        </p:nvSpPr>
        <p:spPr bwMode="gray">
          <a:xfrm>
            <a:off x="53975" y="3398838"/>
            <a:ext cx="2233613" cy="1739900"/>
          </a:xfrm>
          <a:prstGeom prst="hexagon">
            <a:avLst>
              <a:gd name="adj" fmla="val 28914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0" name="AutoShape 11"/>
          <p:cNvSpPr>
            <a:spLocks noChangeArrowheads="1"/>
          </p:cNvSpPr>
          <p:nvPr/>
        </p:nvSpPr>
        <p:spPr bwMode="gray">
          <a:xfrm>
            <a:off x="239713" y="3516313"/>
            <a:ext cx="1962150" cy="1530350"/>
          </a:xfrm>
          <a:prstGeom prst="hexagon">
            <a:avLst>
              <a:gd name="adj" fmla="val 28878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1" name="AutoShape 10"/>
          <p:cNvSpPr>
            <a:spLocks noChangeArrowheads="1"/>
          </p:cNvSpPr>
          <p:nvPr/>
        </p:nvSpPr>
        <p:spPr bwMode="gray">
          <a:xfrm>
            <a:off x="1768475" y="4286250"/>
            <a:ext cx="2233613" cy="1739900"/>
          </a:xfrm>
          <a:prstGeom prst="hexagon">
            <a:avLst>
              <a:gd name="adj" fmla="val 28914"/>
              <a:gd name="vf" fmla="val 115470"/>
            </a:avLst>
          </a:prstGeom>
          <a:gradFill rotWithShape="1">
            <a:gsLst>
              <a:gs pos="0">
                <a:srgbClr val="E6E6E6"/>
              </a:gs>
              <a:gs pos="7500">
                <a:srgbClr val="7D8496"/>
              </a:gs>
              <a:gs pos="26500">
                <a:srgbClr val="E6E6E6"/>
              </a:gs>
              <a:gs pos="34000">
                <a:srgbClr val="7D8496"/>
              </a:gs>
              <a:gs pos="46500">
                <a:srgbClr val="E6E6E6"/>
              </a:gs>
              <a:gs pos="50000">
                <a:srgbClr val="FFFFFF"/>
              </a:gs>
              <a:gs pos="53500">
                <a:srgbClr val="E6E6E6"/>
              </a:gs>
              <a:gs pos="66000">
                <a:srgbClr val="7D8496"/>
              </a:gs>
              <a:gs pos="73500">
                <a:srgbClr val="E6E6E6"/>
              </a:gs>
              <a:gs pos="92500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2" name="AutoShape 11"/>
          <p:cNvSpPr>
            <a:spLocks noChangeArrowheads="1"/>
          </p:cNvSpPr>
          <p:nvPr/>
        </p:nvSpPr>
        <p:spPr bwMode="gray">
          <a:xfrm>
            <a:off x="1911350" y="4398963"/>
            <a:ext cx="2012950" cy="1530350"/>
          </a:xfrm>
          <a:prstGeom prst="hexagon">
            <a:avLst>
              <a:gd name="adj" fmla="val 29626"/>
              <a:gd name="vf" fmla="val 11547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3" name="TextBox 51"/>
          <p:cNvSpPr txBox="1">
            <a:spLocks noChangeArrowheads="1"/>
          </p:cNvSpPr>
          <p:nvPr/>
        </p:nvSpPr>
        <p:spPr bwMode="auto">
          <a:xfrm>
            <a:off x="7286625" y="3552825"/>
            <a:ext cx="16430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Сохранение здоровья и формирование здорового образа жизни населения</a:t>
            </a: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244 тыс. руб.</a:t>
            </a:r>
          </a:p>
        </p:txBody>
      </p:sp>
      <p:sp>
        <p:nvSpPr>
          <p:cNvPr id="10264" name="TextBox 52"/>
          <p:cNvSpPr txBox="1">
            <a:spLocks noChangeArrowheads="1"/>
          </p:cNvSpPr>
          <p:nvPr/>
        </p:nvSpPr>
        <p:spPr bwMode="auto">
          <a:xfrm>
            <a:off x="5588000" y="4545013"/>
            <a:ext cx="15557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Энергосбережение и повышение энергетической эффективности</a:t>
            </a: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0 тыс. руб. </a:t>
            </a:r>
          </a:p>
        </p:txBody>
      </p:sp>
      <p:sp>
        <p:nvSpPr>
          <p:cNvPr id="10265" name="TextBox 53"/>
          <p:cNvSpPr txBox="1">
            <a:spLocks noChangeArrowheads="1"/>
          </p:cNvSpPr>
          <p:nvPr/>
        </p:nvSpPr>
        <p:spPr bwMode="auto">
          <a:xfrm>
            <a:off x="7431088" y="2070100"/>
            <a:ext cx="12668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ru-RU" sz="1400" b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Развитие культуры</a:t>
            </a:r>
          </a:p>
          <a:p>
            <a:endParaRPr kumimoji="1" lang="ru-RU" sz="1400" b="1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ru-RU" sz="1400" b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17056,8</a:t>
            </a:r>
          </a:p>
          <a:p>
            <a:r>
              <a:rPr kumimoji="1" lang="ru-RU" sz="1400" b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тыс. руб.</a:t>
            </a:r>
          </a:p>
          <a:p>
            <a:endParaRPr kumimoji="1" lang="ru-RU" sz="1400"/>
          </a:p>
        </p:txBody>
      </p:sp>
      <p:sp>
        <p:nvSpPr>
          <p:cNvPr id="10266" name="TextBox 55"/>
          <p:cNvSpPr txBox="1">
            <a:spLocks noChangeArrowheads="1"/>
          </p:cNvSpPr>
          <p:nvPr/>
        </p:nvSpPr>
        <p:spPr bwMode="auto">
          <a:xfrm>
            <a:off x="415925" y="3424238"/>
            <a:ext cx="1878013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Создание</a:t>
            </a: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условий для устойчивого экономического развития</a:t>
            </a: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    2589,5</a:t>
            </a: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    тыс. руб.</a:t>
            </a:r>
          </a:p>
        </p:txBody>
      </p:sp>
      <p:sp>
        <p:nvSpPr>
          <p:cNvPr id="11292" name="TextBox 56"/>
          <p:cNvSpPr txBox="1">
            <a:spLocks noChangeArrowheads="1"/>
          </p:cNvSpPr>
          <p:nvPr/>
        </p:nvSpPr>
        <p:spPr bwMode="auto">
          <a:xfrm>
            <a:off x="363538" y="1760538"/>
            <a:ext cx="1728787" cy="15541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350" b="1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    Развитие             образования и    воспитания  </a:t>
            </a:r>
          </a:p>
          <a:p>
            <a:pPr eaLnBrk="1" hangingPunct="1">
              <a:defRPr/>
            </a:pPr>
            <a:endParaRPr lang="ru-RU" sz="1350" b="1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1350" b="1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      197622,1</a:t>
            </a:r>
          </a:p>
          <a:p>
            <a:pPr eaLnBrk="1" hangingPunct="1">
              <a:defRPr/>
            </a:pPr>
            <a:r>
              <a:rPr lang="ru-RU" sz="1350" b="1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  тыс. руб.</a:t>
            </a:r>
          </a:p>
          <a:p>
            <a:pPr eaLnBrk="1" hangingPunct="1">
              <a:defRPr/>
            </a:pPr>
            <a:r>
              <a:rPr lang="ru-RU" sz="1400" dirty="0" smtClean="0"/>
              <a:t>   </a:t>
            </a:r>
          </a:p>
        </p:txBody>
      </p:sp>
      <p:sp>
        <p:nvSpPr>
          <p:cNvPr id="10268" name="TextBox 57"/>
          <p:cNvSpPr txBox="1">
            <a:spLocks noChangeArrowheads="1"/>
          </p:cNvSpPr>
          <p:nvPr/>
        </p:nvSpPr>
        <p:spPr bwMode="auto">
          <a:xfrm>
            <a:off x="3840163" y="1827213"/>
            <a:ext cx="15716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1" lang="ru-RU" sz="1400" b="1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ru-RU" sz="1400" b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Муниципальное управление</a:t>
            </a:r>
          </a:p>
          <a:p>
            <a:endParaRPr kumimoji="1" lang="ru-RU" sz="1400" b="1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ru-RU" sz="1400" b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  22354,7</a:t>
            </a:r>
          </a:p>
          <a:p>
            <a:r>
              <a:rPr kumimoji="1" lang="ru-RU" sz="1400" b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тыс. руб.</a:t>
            </a:r>
          </a:p>
          <a:p>
            <a:endParaRPr kumimoji="1" lang="ru-RU" sz="1400"/>
          </a:p>
        </p:txBody>
      </p:sp>
      <p:sp>
        <p:nvSpPr>
          <p:cNvPr id="10269" name="TextBox 58"/>
          <p:cNvSpPr txBox="1">
            <a:spLocks noChangeArrowheads="1"/>
          </p:cNvSpPr>
          <p:nvPr/>
        </p:nvSpPr>
        <p:spPr bwMode="auto">
          <a:xfrm>
            <a:off x="1979613" y="2636838"/>
            <a:ext cx="20018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1" lang="ru-RU" sz="1400" b="1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    Социальная поддержка населения</a:t>
            </a:r>
          </a:p>
          <a:p>
            <a:endParaRPr kumimoji="1" lang="ru-RU" sz="1400" b="1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        8549,1</a:t>
            </a: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      тыс. руб. </a:t>
            </a:r>
          </a:p>
        </p:txBody>
      </p:sp>
      <p:sp>
        <p:nvSpPr>
          <p:cNvPr id="10270" name="TextBox 59"/>
          <p:cNvSpPr txBox="1">
            <a:spLocks noChangeArrowheads="1"/>
          </p:cNvSpPr>
          <p:nvPr/>
        </p:nvSpPr>
        <p:spPr bwMode="auto">
          <a:xfrm>
            <a:off x="2071688" y="4429125"/>
            <a:ext cx="1571625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1" lang="ru-RU" sz="1400" b="1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Безопасность</a:t>
            </a:r>
          </a:p>
          <a:p>
            <a:endParaRPr kumimoji="1" lang="ru-RU" sz="1400" b="1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     965,5 </a:t>
            </a: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   тыс. руб</a:t>
            </a:r>
            <a:r>
              <a:rPr kumimoji="1" lang="ru-RU" sz="1400"/>
              <a:t>.</a:t>
            </a:r>
          </a:p>
        </p:txBody>
      </p:sp>
      <p:sp>
        <p:nvSpPr>
          <p:cNvPr id="10271" name="TextBox 60"/>
          <p:cNvSpPr txBox="1">
            <a:spLocks noChangeArrowheads="1"/>
          </p:cNvSpPr>
          <p:nvPr/>
        </p:nvSpPr>
        <p:spPr bwMode="auto">
          <a:xfrm>
            <a:off x="3916363" y="3482975"/>
            <a:ext cx="158908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Содержание и                        развитие  муниципального    хозяйства</a:t>
            </a:r>
          </a:p>
          <a:p>
            <a:endParaRPr kumimoji="1" lang="ru-RU" sz="1400" b="1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 11652,6</a:t>
            </a: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      тыс. руб.</a:t>
            </a:r>
          </a:p>
          <a:p>
            <a:r>
              <a:rPr kumimoji="1" lang="ru-RU" sz="14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lexa\Совет Глав и МО, совещания, выездные, лекции\подложка для слайдов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5088" y="36513"/>
            <a:ext cx="9180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267" name="Объект 3"/>
          <p:cNvGraphicFramePr>
            <a:graphicFrameLocks/>
          </p:cNvGraphicFramePr>
          <p:nvPr/>
        </p:nvGraphicFramePr>
        <p:xfrm>
          <a:off x="355600" y="676275"/>
          <a:ext cx="8339138" cy="5578475"/>
        </p:xfrm>
        <a:graphic>
          <a:graphicData uri="http://schemas.openxmlformats.org/presentationml/2006/ole">
            <p:oleObj spid="_x0000_s11267" r:id="rId5" imgW="8340051" imgH="5578323" progId="Excel.Chart.8">
              <p:embed/>
            </p:oleObj>
          </a:graphicData>
        </a:graphic>
      </p:graphicFrame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692275" y="0"/>
            <a:ext cx="5821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ru-RU" b="1">
                <a:solidFill>
                  <a:schemeClr val="hlink"/>
                </a:solidFill>
              </a:rPr>
              <a:t>СОСТОЯНИЕ КРЕДИТОРСКОЙ ЗАДОЛЖЕННОСТИ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233</Words>
  <Application>Microsoft Office PowerPoint</Application>
  <PresentationFormat>Экран (4:3)</PresentationFormat>
  <Paragraphs>76</Paragraphs>
  <Slides>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Arial</vt:lpstr>
      <vt:lpstr>Calibri</vt:lpstr>
      <vt:lpstr>Times New Roman</vt:lpstr>
      <vt:lpstr>Georgia</vt:lpstr>
      <vt:lpstr>Оформление по умолчанию</vt:lpstr>
      <vt:lpstr>5_Оформление по умолчанию</vt:lpstr>
      <vt:lpstr>2_Оформление по умолчанию</vt:lpstr>
      <vt:lpstr>6_Оформление по умолчанию</vt:lpstr>
      <vt:lpstr>7_Оформление по умолчанию</vt:lpstr>
      <vt:lpstr>Диаграмма Microsoft Excel</vt:lpstr>
      <vt:lpstr>Исполнение доходов  бюджета МО «Кезский район»</vt:lpstr>
      <vt:lpstr>Слайд 2</vt:lpstr>
      <vt:lpstr>Слайд 3</vt:lpstr>
      <vt:lpstr>Слайд 4</vt:lpstr>
      <vt:lpstr>Расходы бюджета МО «Кезский район» на реализацию муниципальных программ за первое полугодие 2015 года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255</cp:revision>
  <cp:lastPrinted>2015-03-24T04:57:50Z</cp:lastPrinted>
  <dcterms:created xsi:type="dcterms:W3CDTF">2012-03-22T11:17:47Z</dcterms:created>
  <dcterms:modified xsi:type="dcterms:W3CDTF">2015-09-29T04:19:12Z</dcterms:modified>
</cp:coreProperties>
</file>