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activeX/activeX2.xml" ContentType="application/vnd.ms-office.activeX+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542" r:id="rId1"/>
  </p:sldMasterIdLst>
  <p:notesMasterIdLst>
    <p:notesMasterId r:id="rId19"/>
  </p:notesMasterIdLst>
  <p:sldIdLst>
    <p:sldId id="256" r:id="rId2"/>
    <p:sldId id="336" r:id="rId3"/>
    <p:sldId id="338" r:id="rId4"/>
    <p:sldId id="331" r:id="rId5"/>
    <p:sldId id="330" r:id="rId6"/>
    <p:sldId id="341" r:id="rId7"/>
    <p:sldId id="333" r:id="rId8"/>
    <p:sldId id="257" r:id="rId9"/>
    <p:sldId id="310" r:id="rId10"/>
    <p:sldId id="326" r:id="rId11"/>
    <p:sldId id="328" r:id="rId12"/>
    <p:sldId id="327" r:id="rId13"/>
    <p:sldId id="339" r:id="rId14"/>
    <p:sldId id="313" r:id="rId15"/>
    <p:sldId id="335" r:id="rId16"/>
    <p:sldId id="340" r:id="rId17"/>
    <p:sldId id="337" r:id="rId18"/>
  </p:sldIdLst>
  <p:sldSz cx="9144000" cy="6858000" type="screen4x3"/>
  <p:notesSz cx="6797675" cy="987425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00FF"/>
    <a:srgbClr val="FF0000"/>
    <a:srgbClr val="0066FF"/>
    <a:srgbClr val="FF3300"/>
    <a:srgbClr val="0099FF"/>
    <a:srgbClr val="3366FF"/>
    <a:srgbClr val="E2FD7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9" autoAdjust="0"/>
    <p:restoredTop sz="94635" autoAdjust="0"/>
  </p:normalViewPr>
  <p:slideViewPr>
    <p:cSldViewPr>
      <p:cViewPr>
        <p:scale>
          <a:sx n="94" d="100"/>
          <a:sy n="94"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1398608323452847"/>
          <c:y val="3.6019816003973059E-3"/>
          <c:w val="0.57202783353094455"/>
          <c:h val="0.92075640479125842"/>
        </c:manualLayout>
      </c:layout>
      <c:pieChart>
        <c:varyColors val="1"/>
        <c:ser>
          <c:idx val="0"/>
          <c:order val="0"/>
          <c:tx>
            <c:strRef>
              <c:f>Лист1!$B$1</c:f>
              <c:strCache>
                <c:ptCount val="1"/>
                <c:pt idx="0">
                  <c:v>Столбец1</c:v>
                </c:pt>
              </c:strCache>
            </c:strRef>
          </c:tx>
          <c:dPt>
            <c:idx val="0"/>
            <c:spPr>
              <a:solidFill>
                <a:srgbClr val="FF9900"/>
              </a:solidFill>
            </c:spPr>
          </c:dPt>
          <c:dPt>
            <c:idx val="2"/>
            <c:spPr>
              <a:solidFill>
                <a:schemeClr val="accent1">
                  <a:lumMod val="60000"/>
                  <a:lumOff val="40000"/>
                </a:schemeClr>
              </a:solidFill>
            </c:spPr>
          </c:dPt>
          <c:dPt>
            <c:idx val="3"/>
            <c:spPr>
              <a:solidFill>
                <a:schemeClr val="accent4">
                  <a:lumMod val="75000"/>
                </a:schemeClr>
              </a:solidFill>
            </c:spPr>
          </c:dPt>
          <c:cat>
            <c:strRef>
              <c:f>Лист1!$A$2:$A$12</c:f>
              <c:strCache>
                <c:ptCount val="4"/>
                <c:pt idx="0">
                  <c:v>Кв. 1</c:v>
                </c:pt>
                <c:pt idx="1">
                  <c:v>Кв. 2</c:v>
                </c:pt>
                <c:pt idx="2">
                  <c:v>Кв. 3</c:v>
                </c:pt>
                <c:pt idx="3">
                  <c:v>Кв. 4</c:v>
                </c:pt>
              </c:strCache>
            </c:strRef>
          </c:cat>
          <c:val>
            <c:numRef>
              <c:f>Лист1!$B$2:$B$12</c:f>
              <c:numCache>
                <c:formatCode>General</c:formatCode>
                <c:ptCount val="11"/>
                <c:pt idx="0">
                  <c:v>571952.19999999972</c:v>
                </c:pt>
                <c:pt idx="1">
                  <c:v>24524</c:v>
                </c:pt>
                <c:pt idx="2">
                  <c:v>60345.1</c:v>
                </c:pt>
              </c:numCache>
            </c:numRef>
          </c:val>
        </c:ser>
        <c:firstSliceAng val="0"/>
      </c:pieChart>
      <c:spPr>
        <a:noFill/>
        <a:ln w="25398">
          <a:noFill/>
        </a:ln>
      </c:spPr>
    </c:plotArea>
    <c:plotVisOnly val="1"/>
    <c:dispBlanksAs val="zero"/>
  </c:chart>
  <c:externalData r:id="rId1"/>
</c:chartSpace>
</file>

<file path=ppt/diagrams/_rels/data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90B53-AB5E-4904-AA70-FA6F82DAE496}" type="doc">
      <dgm:prSet loTypeId="urn:microsoft.com/office/officeart/2005/8/layout/cycle5" loCatId="cycle" qsTypeId="urn:microsoft.com/office/officeart/2005/8/quickstyle/3d3" qsCatId="3D" csTypeId="urn:microsoft.com/office/officeart/2005/8/colors/accent1_2" csCatId="accent1" phldr="1"/>
      <dgm:spPr/>
      <dgm:t>
        <a:bodyPr/>
        <a:lstStyle/>
        <a:p>
          <a:endParaRPr lang="ru-RU"/>
        </a:p>
      </dgm:t>
    </dgm:pt>
    <dgm:pt modelId="{8592A037-1838-4D9C-8DBA-D42791836C6D}">
      <dgm:prSet phldrT="[Текст]" custT="1"/>
      <dgm:spPr>
        <a:solidFill>
          <a:srgbClr val="7030A0"/>
        </a:solidFill>
      </dgm:spPr>
      <dgm:t>
        <a:bodyPr/>
        <a:lstStyle/>
        <a:p>
          <a:r>
            <a:rPr lang="ru-RU" sz="1600" dirty="0" smtClean="0"/>
            <a:t>Утверждение бюджета</a:t>
          </a:r>
          <a:endParaRPr lang="ru-RU" sz="1600" dirty="0"/>
        </a:p>
      </dgm:t>
    </dgm:pt>
    <dgm:pt modelId="{8CB3C45B-2815-45E0-8FCE-8EA8A928654F}" type="parTrans" cxnId="{A10818AC-CD2A-4B31-B074-B544BCB30331}">
      <dgm:prSet/>
      <dgm:spPr/>
      <dgm:t>
        <a:bodyPr/>
        <a:lstStyle/>
        <a:p>
          <a:endParaRPr lang="ru-RU"/>
        </a:p>
      </dgm:t>
    </dgm:pt>
    <dgm:pt modelId="{914C80C1-15FA-4964-A055-10F68F38B672}" type="sibTrans" cxnId="{A10818AC-CD2A-4B31-B074-B544BCB30331}">
      <dgm:prSet/>
      <dgm:spPr/>
      <dgm:t>
        <a:bodyPr/>
        <a:lstStyle/>
        <a:p>
          <a:endParaRPr lang="ru-RU"/>
        </a:p>
      </dgm:t>
    </dgm:pt>
    <dgm:pt modelId="{0D202AB8-82C0-4CF3-BE7A-EA2D3508097B}">
      <dgm:prSet phldrT="[Текст]" custT="1"/>
      <dgm:spPr>
        <a:solidFill>
          <a:srgbClr val="FF0000"/>
        </a:solidFill>
      </dgm:spPr>
      <dgm:t>
        <a:bodyPr/>
        <a:lstStyle/>
        <a:p>
          <a:r>
            <a:rPr lang="ru-RU" sz="1600" b="1" dirty="0" smtClean="0"/>
            <a:t>Исполнение бюджета</a:t>
          </a:r>
          <a:endParaRPr lang="ru-RU" sz="1600" b="1" dirty="0"/>
        </a:p>
      </dgm:t>
    </dgm:pt>
    <dgm:pt modelId="{CF070C91-8679-43AE-B0EF-A35E7C35A7C6}" type="parTrans" cxnId="{D109DA14-7B66-4C88-8858-A11E6CB678FB}">
      <dgm:prSet/>
      <dgm:spPr/>
      <dgm:t>
        <a:bodyPr/>
        <a:lstStyle/>
        <a:p>
          <a:endParaRPr lang="ru-RU"/>
        </a:p>
      </dgm:t>
    </dgm:pt>
    <dgm:pt modelId="{A3FAB763-71C8-4AAE-ADB9-E2D794833532}" type="sibTrans" cxnId="{D109DA14-7B66-4C88-8858-A11E6CB678FB}">
      <dgm:prSet/>
      <dgm:spPr/>
      <dgm:t>
        <a:bodyPr/>
        <a:lstStyle/>
        <a:p>
          <a:endParaRPr lang="ru-RU"/>
        </a:p>
      </dgm:t>
    </dgm:pt>
    <dgm:pt modelId="{A52B7FC0-D0DC-4860-98F0-41EBD165F0B4}">
      <dgm:prSet phldrT="[Текст]" custT="1"/>
      <dgm:spPr/>
      <dgm:t>
        <a:bodyPr/>
        <a:lstStyle/>
        <a:p>
          <a:r>
            <a:rPr lang="ru-RU" sz="1600" dirty="0" smtClean="0"/>
            <a:t>Утверждение бюджетной отчетности</a:t>
          </a:r>
          <a:endParaRPr lang="ru-RU" sz="1600" dirty="0"/>
        </a:p>
      </dgm:t>
    </dgm:pt>
    <dgm:pt modelId="{1CDB6316-27C4-4248-B557-CAB7A72C9FA4}" type="parTrans" cxnId="{01D3606A-0EDB-4FB9-8D96-AEF74CCF4F5A}">
      <dgm:prSet/>
      <dgm:spPr/>
      <dgm:t>
        <a:bodyPr/>
        <a:lstStyle/>
        <a:p>
          <a:endParaRPr lang="ru-RU"/>
        </a:p>
      </dgm:t>
    </dgm:pt>
    <dgm:pt modelId="{41E80973-5219-4F08-BE4B-88A8FBA8A2E7}" type="sibTrans" cxnId="{01D3606A-0EDB-4FB9-8D96-AEF74CCF4F5A}">
      <dgm:prSet/>
      <dgm:spPr/>
      <dgm:t>
        <a:bodyPr/>
        <a:lstStyle/>
        <a:p>
          <a:endParaRPr lang="ru-RU"/>
        </a:p>
      </dgm:t>
    </dgm:pt>
    <dgm:pt modelId="{5EE3BBEE-277C-42E3-8F2F-3D0BD161E9C4}">
      <dgm:prSet phldrT="[Текст]" custT="1"/>
      <dgm:spPr>
        <a:solidFill>
          <a:srgbClr val="CC0000"/>
        </a:solidFill>
      </dgm:spPr>
      <dgm:t>
        <a:bodyPr/>
        <a:lstStyle/>
        <a:p>
          <a:r>
            <a:rPr lang="ru-RU" sz="1600" dirty="0" smtClean="0"/>
            <a:t>Контроль за исполнением бюджета</a:t>
          </a:r>
          <a:endParaRPr lang="ru-RU" sz="1600" dirty="0"/>
        </a:p>
      </dgm:t>
    </dgm:pt>
    <dgm:pt modelId="{F046DBCE-07B1-4BBA-85CB-10E017EB68C2}" type="parTrans" cxnId="{3AF865C6-F70C-42BB-BF4E-B4A70BCF9759}">
      <dgm:prSet/>
      <dgm:spPr/>
      <dgm:t>
        <a:bodyPr/>
        <a:lstStyle/>
        <a:p>
          <a:endParaRPr lang="ru-RU"/>
        </a:p>
      </dgm:t>
    </dgm:pt>
    <dgm:pt modelId="{7C20A4A0-ADB8-489F-8C63-E97B67ABFD3C}" type="sibTrans" cxnId="{3AF865C6-F70C-42BB-BF4E-B4A70BCF9759}">
      <dgm:prSet/>
      <dgm:spPr/>
      <dgm:t>
        <a:bodyPr/>
        <a:lstStyle/>
        <a:p>
          <a:endParaRPr lang="ru-RU"/>
        </a:p>
      </dgm:t>
    </dgm:pt>
    <dgm:pt modelId="{ED87E779-7048-429C-9434-18BF318BB3A6}">
      <dgm:prSet phldrT="[Текст]" custT="1"/>
      <dgm:spPr>
        <a:solidFill>
          <a:schemeClr val="accent2">
            <a:lumMod val="75000"/>
          </a:schemeClr>
        </a:solidFill>
      </dgm:spPr>
      <dgm:t>
        <a:bodyPr/>
        <a:lstStyle/>
        <a:p>
          <a:r>
            <a:rPr lang="ru-RU" sz="1600" dirty="0" smtClean="0"/>
            <a:t>Составление  проекта бюджета</a:t>
          </a:r>
          <a:endParaRPr lang="ru-RU" sz="1600" dirty="0"/>
        </a:p>
      </dgm:t>
    </dgm:pt>
    <dgm:pt modelId="{86BF616E-65DC-488C-BF26-9389E4FF2559}" type="parTrans" cxnId="{E4C8D9AE-7F83-4461-9F0A-347E8CF468E4}">
      <dgm:prSet/>
      <dgm:spPr/>
      <dgm:t>
        <a:bodyPr/>
        <a:lstStyle/>
        <a:p>
          <a:endParaRPr lang="ru-RU"/>
        </a:p>
      </dgm:t>
    </dgm:pt>
    <dgm:pt modelId="{C9B9D3CA-9FAF-4D63-AEEB-D2727FC7416F}" type="sibTrans" cxnId="{E4C8D9AE-7F83-4461-9F0A-347E8CF468E4}">
      <dgm:prSet/>
      <dgm:spPr/>
      <dgm:t>
        <a:bodyPr/>
        <a:lstStyle/>
        <a:p>
          <a:endParaRPr lang="ru-RU"/>
        </a:p>
      </dgm:t>
    </dgm:pt>
    <dgm:pt modelId="{82E3CFFC-EA9E-44EE-B8CF-3D30E80435A3}">
      <dgm:prSet phldrT="[Текст]" custT="1"/>
      <dgm:spPr>
        <a:solidFill>
          <a:srgbClr val="00B050"/>
        </a:solidFill>
      </dgm:spPr>
      <dgm:t>
        <a:bodyPr/>
        <a:lstStyle/>
        <a:p>
          <a:r>
            <a:rPr lang="ru-RU" sz="1600" dirty="0" smtClean="0"/>
            <a:t>Рассмотрение бюджета</a:t>
          </a:r>
          <a:endParaRPr lang="ru-RU" sz="1600" dirty="0"/>
        </a:p>
      </dgm:t>
    </dgm:pt>
    <dgm:pt modelId="{72AAFB98-D16A-4147-979E-79B2378E0681}" type="parTrans" cxnId="{8C638936-28A2-4A9A-B238-0B40E2FC4B58}">
      <dgm:prSet/>
      <dgm:spPr/>
      <dgm:t>
        <a:bodyPr/>
        <a:lstStyle/>
        <a:p>
          <a:endParaRPr lang="ru-RU"/>
        </a:p>
      </dgm:t>
    </dgm:pt>
    <dgm:pt modelId="{C10FB2AD-B2C6-4867-87C7-1D140B4E146F}" type="sibTrans" cxnId="{8C638936-28A2-4A9A-B238-0B40E2FC4B58}">
      <dgm:prSet/>
      <dgm:spPr/>
      <dgm:t>
        <a:bodyPr/>
        <a:lstStyle/>
        <a:p>
          <a:endParaRPr lang="ru-RU"/>
        </a:p>
      </dgm:t>
    </dgm:pt>
    <dgm:pt modelId="{5D754B7D-E2FC-48FC-9DE8-69B921E480E0}" type="pres">
      <dgm:prSet presAssocID="{39890B53-AB5E-4904-AA70-FA6F82DAE496}" presName="cycle" presStyleCnt="0">
        <dgm:presLayoutVars>
          <dgm:dir/>
          <dgm:resizeHandles val="exact"/>
        </dgm:presLayoutVars>
      </dgm:prSet>
      <dgm:spPr/>
      <dgm:t>
        <a:bodyPr/>
        <a:lstStyle/>
        <a:p>
          <a:endParaRPr lang="ru-RU"/>
        </a:p>
      </dgm:t>
    </dgm:pt>
    <dgm:pt modelId="{4C7DD8AC-C142-4FAA-8B8C-4CDDAC91F610}" type="pres">
      <dgm:prSet presAssocID="{8592A037-1838-4D9C-8DBA-D42791836C6D}" presName="node" presStyleLbl="node1" presStyleIdx="0" presStyleCnt="6" custScaleX="121530" custScaleY="122563" custRadScaleRad="104099" custRadScaleInc="34394">
        <dgm:presLayoutVars>
          <dgm:bulletEnabled val="1"/>
        </dgm:presLayoutVars>
      </dgm:prSet>
      <dgm:spPr/>
      <dgm:t>
        <a:bodyPr/>
        <a:lstStyle/>
        <a:p>
          <a:endParaRPr lang="ru-RU"/>
        </a:p>
      </dgm:t>
    </dgm:pt>
    <dgm:pt modelId="{98571C30-C6A9-4FA0-A1F9-3BD4D5C890F1}" type="pres">
      <dgm:prSet presAssocID="{8592A037-1838-4D9C-8DBA-D42791836C6D}" presName="spNode" presStyleCnt="0"/>
      <dgm:spPr/>
      <dgm:t>
        <a:bodyPr/>
        <a:lstStyle/>
        <a:p>
          <a:endParaRPr lang="ru-RU"/>
        </a:p>
      </dgm:t>
    </dgm:pt>
    <dgm:pt modelId="{2BDF1A67-DF99-4D3E-9783-DD04433349B5}" type="pres">
      <dgm:prSet presAssocID="{914C80C1-15FA-4964-A055-10F68F38B672}" presName="sibTrans" presStyleLbl="sibTrans1D1" presStyleIdx="0" presStyleCnt="6"/>
      <dgm:spPr/>
      <dgm:t>
        <a:bodyPr/>
        <a:lstStyle/>
        <a:p>
          <a:endParaRPr lang="ru-RU"/>
        </a:p>
      </dgm:t>
    </dgm:pt>
    <dgm:pt modelId="{6FE6DD38-E8F6-4F04-8959-9C2F4C962E61}" type="pres">
      <dgm:prSet presAssocID="{0D202AB8-82C0-4CF3-BE7A-EA2D3508097B}" presName="node" presStyleLbl="node1" presStyleIdx="1" presStyleCnt="6" custScaleX="156166" custRadScaleRad="128919" custRadScaleInc="80098">
        <dgm:presLayoutVars>
          <dgm:bulletEnabled val="1"/>
        </dgm:presLayoutVars>
      </dgm:prSet>
      <dgm:spPr/>
      <dgm:t>
        <a:bodyPr/>
        <a:lstStyle/>
        <a:p>
          <a:endParaRPr lang="ru-RU"/>
        </a:p>
      </dgm:t>
    </dgm:pt>
    <dgm:pt modelId="{3C0EC137-3926-4818-8B64-873836254ACD}" type="pres">
      <dgm:prSet presAssocID="{0D202AB8-82C0-4CF3-BE7A-EA2D3508097B}" presName="spNode" presStyleCnt="0"/>
      <dgm:spPr/>
      <dgm:t>
        <a:bodyPr/>
        <a:lstStyle/>
        <a:p>
          <a:endParaRPr lang="ru-RU"/>
        </a:p>
      </dgm:t>
    </dgm:pt>
    <dgm:pt modelId="{793F37B6-A558-4772-A094-3B431FA9AFA7}" type="pres">
      <dgm:prSet presAssocID="{A3FAB763-71C8-4AAE-ADB9-E2D794833532}" presName="sibTrans" presStyleLbl="sibTrans1D1" presStyleIdx="1" presStyleCnt="6"/>
      <dgm:spPr/>
      <dgm:t>
        <a:bodyPr/>
        <a:lstStyle/>
        <a:p>
          <a:endParaRPr lang="ru-RU"/>
        </a:p>
      </dgm:t>
    </dgm:pt>
    <dgm:pt modelId="{36C6D6B5-2C33-48A7-8C4E-3235CCFC1705}" type="pres">
      <dgm:prSet presAssocID="{A52B7FC0-D0DC-4860-98F0-41EBD165F0B4}" presName="node" presStyleLbl="node1" presStyleIdx="2" presStyleCnt="6" custScaleX="124614" custScaleY="120824" custRadScaleRad="134983" custRadScaleInc="-50551">
        <dgm:presLayoutVars>
          <dgm:bulletEnabled val="1"/>
        </dgm:presLayoutVars>
      </dgm:prSet>
      <dgm:spPr/>
      <dgm:t>
        <a:bodyPr/>
        <a:lstStyle/>
        <a:p>
          <a:endParaRPr lang="ru-RU"/>
        </a:p>
      </dgm:t>
    </dgm:pt>
    <dgm:pt modelId="{DB6A941C-FD61-4755-9C5A-7F522124F563}" type="pres">
      <dgm:prSet presAssocID="{A52B7FC0-D0DC-4860-98F0-41EBD165F0B4}" presName="spNode" presStyleCnt="0"/>
      <dgm:spPr/>
      <dgm:t>
        <a:bodyPr/>
        <a:lstStyle/>
        <a:p>
          <a:endParaRPr lang="ru-RU"/>
        </a:p>
      </dgm:t>
    </dgm:pt>
    <dgm:pt modelId="{3623796A-377A-40FE-BAA4-9C9C5455027C}" type="pres">
      <dgm:prSet presAssocID="{41E80973-5219-4F08-BE4B-88A8FBA8A2E7}" presName="sibTrans" presStyleLbl="sibTrans1D1" presStyleIdx="2" presStyleCnt="6"/>
      <dgm:spPr/>
      <dgm:t>
        <a:bodyPr/>
        <a:lstStyle/>
        <a:p>
          <a:endParaRPr lang="ru-RU"/>
        </a:p>
      </dgm:t>
    </dgm:pt>
    <dgm:pt modelId="{ADBF9FC9-D6F3-45E0-8370-23583468DC13}" type="pres">
      <dgm:prSet presAssocID="{5EE3BBEE-277C-42E3-8F2F-3D0BD161E9C4}" presName="node" presStyleLbl="node1" presStyleIdx="3" presStyleCnt="6" custScaleY="115080" custRadScaleRad="96952" custRadScaleInc="34419">
        <dgm:presLayoutVars>
          <dgm:bulletEnabled val="1"/>
        </dgm:presLayoutVars>
      </dgm:prSet>
      <dgm:spPr/>
      <dgm:t>
        <a:bodyPr/>
        <a:lstStyle/>
        <a:p>
          <a:endParaRPr lang="ru-RU"/>
        </a:p>
      </dgm:t>
    </dgm:pt>
    <dgm:pt modelId="{44B3C308-46F4-4698-8BF8-B2E65B22DC3F}" type="pres">
      <dgm:prSet presAssocID="{5EE3BBEE-277C-42E3-8F2F-3D0BD161E9C4}" presName="spNode" presStyleCnt="0"/>
      <dgm:spPr/>
      <dgm:t>
        <a:bodyPr/>
        <a:lstStyle/>
        <a:p>
          <a:endParaRPr lang="ru-RU"/>
        </a:p>
      </dgm:t>
    </dgm:pt>
    <dgm:pt modelId="{A2AAFEDE-412C-49E1-8C8C-7DBB1A0E9094}" type="pres">
      <dgm:prSet presAssocID="{7C20A4A0-ADB8-489F-8C63-E97B67ABFD3C}" presName="sibTrans" presStyleLbl="sibTrans1D1" presStyleIdx="3" presStyleCnt="6"/>
      <dgm:spPr/>
      <dgm:t>
        <a:bodyPr/>
        <a:lstStyle/>
        <a:p>
          <a:endParaRPr lang="ru-RU"/>
        </a:p>
      </dgm:t>
    </dgm:pt>
    <dgm:pt modelId="{CB1A805C-82DD-48C5-8FD6-7A7179DD0834}" type="pres">
      <dgm:prSet presAssocID="{ED87E779-7048-429C-9434-18BF318BB3A6}" presName="node" presStyleLbl="node1" presStyleIdx="4" presStyleCnt="6" custScaleX="126363" custScaleY="147071" custRadScaleRad="119990" custRadScaleInc="103075">
        <dgm:presLayoutVars>
          <dgm:bulletEnabled val="1"/>
        </dgm:presLayoutVars>
      </dgm:prSet>
      <dgm:spPr/>
      <dgm:t>
        <a:bodyPr/>
        <a:lstStyle/>
        <a:p>
          <a:endParaRPr lang="ru-RU"/>
        </a:p>
      </dgm:t>
    </dgm:pt>
    <dgm:pt modelId="{A58E1951-0991-4931-8C44-CDD019067622}" type="pres">
      <dgm:prSet presAssocID="{ED87E779-7048-429C-9434-18BF318BB3A6}" presName="spNode" presStyleCnt="0"/>
      <dgm:spPr/>
      <dgm:t>
        <a:bodyPr/>
        <a:lstStyle/>
        <a:p>
          <a:endParaRPr lang="ru-RU"/>
        </a:p>
      </dgm:t>
    </dgm:pt>
    <dgm:pt modelId="{AB00A7A4-1515-49C7-9E00-ED552C3B1E97}" type="pres">
      <dgm:prSet presAssocID="{C9B9D3CA-9FAF-4D63-AEEB-D2727FC7416F}" presName="sibTrans" presStyleLbl="sibTrans1D1" presStyleIdx="4" presStyleCnt="6"/>
      <dgm:spPr/>
      <dgm:t>
        <a:bodyPr/>
        <a:lstStyle/>
        <a:p>
          <a:endParaRPr lang="ru-RU"/>
        </a:p>
      </dgm:t>
    </dgm:pt>
    <dgm:pt modelId="{88FD0A55-8F66-403C-94D9-6D6C15D67116}" type="pres">
      <dgm:prSet presAssocID="{82E3CFFC-EA9E-44EE-B8CF-3D30E80435A3}" presName="node" presStyleLbl="node1" presStyleIdx="5" presStyleCnt="6" custScaleX="157915" custRadScaleRad="116427" custRadScaleInc="-25620">
        <dgm:presLayoutVars>
          <dgm:bulletEnabled val="1"/>
        </dgm:presLayoutVars>
      </dgm:prSet>
      <dgm:spPr/>
      <dgm:t>
        <a:bodyPr/>
        <a:lstStyle/>
        <a:p>
          <a:endParaRPr lang="ru-RU"/>
        </a:p>
      </dgm:t>
    </dgm:pt>
    <dgm:pt modelId="{9535C874-1461-4739-8F68-4896C0094353}" type="pres">
      <dgm:prSet presAssocID="{82E3CFFC-EA9E-44EE-B8CF-3D30E80435A3}" presName="spNode" presStyleCnt="0"/>
      <dgm:spPr/>
      <dgm:t>
        <a:bodyPr/>
        <a:lstStyle/>
        <a:p>
          <a:endParaRPr lang="ru-RU"/>
        </a:p>
      </dgm:t>
    </dgm:pt>
    <dgm:pt modelId="{79D4DC3A-86D8-4CD7-A2BF-07F8A88E55EE}" type="pres">
      <dgm:prSet presAssocID="{C10FB2AD-B2C6-4867-87C7-1D140B4E146F}" presName="sibTrans" presStyleLbl="sibTrans1D1" presStyleIdx="5" presStyleCnt="6"/>
      <dgm:spPr/>
      <dgm:t>
        <a:bodyPr/>
        <a:lstStyle/>
        <a:p>
          <a:endParaRPr lang="ru-RU"/>
        </a:p>
      </dgm:t>
    </dgm:pt>
  </dgm:ptLst>
  <dgm:cxnLst>
    <dgm:cxn modelId="{6D633556-DB79-417D-9250-802758EE799C}" type="presOf" srcId="{C9B9D3CA-9FAF-4D63-AEEB-D2727FC7416F}" destId="{AB00A7A4-1515-49C7-9E00-ED552C3B1E97}" srcOrd="0" destOrd="0" presId="urn:microsoft.com/office/officeart/2005/8/layout/cycle5"/>
    <dgm:cxn modelId="{01D3606A-0EDB-4FB9-8D96-AEF74CCF4F5A}" srcId="{39890B53-AB5E-4904-AA70-FA6F82DAE496}" destId="{A52B7FC0-D0DC-4860-98F0-41EBD165F0B4}" srcOrd="2" destOrd="0" parTransId="{1CDB6316-27C4-4248-B557-CAB7A72C9FA4}" sibTransId="{41E80973-5219-4F08-BE4B-88A8FBA8A2E7}"/>
    <dgm:cxn modelId="{1ED461BD-B4A1-4DDA-A0D0-1DCAA247D4A0}" type="presOf" srcId="{41E80973-5219-4F08-BE4B-88A8FBA8A2E7}" destId="{3623796A-377A-40FE-BAA4-9C9C5455027C}" srcOrd="0" destOrd="0" presId="urn:microsoft.com/office/officeart/2005/8/layout/cycle5"/>
    <dgm:cxn modelId="{D109DA14-7B66-4C88-8858-A11E6CB678FB}" srcId="{39890B53-AB5E-4904-AA70-FA6F82DAE496}" destId="{0D202AB8-82C0-4CF3-BE7A-EA2D3508097B}" srcOrd="1" destOrd="0" parTransId="{CF070C91-8679-43AE-B0EF-A35E7C35A7C6}" sibTransId="{A3FAB763-71C8-4AAE-ADB9-E2D794833532}"/>
    <dgm:cxn modelId="{9F42F911-AFC1-4D6A-87F5-7D25A015AFE3}" type="presOf" srcId="{0D202AB8-82C0-4CF3-BE7A-EA2D3508097B}" destId="{6FE6DD38-E8F6-4F04-8959-9C2F4C962E61}" srcOrd="0" destOrd="0" presId="urn:microsoft.com/office/officeart/2005/8/layout/cycle5"/>
    <dgm:cxn modelId="{73DEE40B-D02E-40B5-AEDF-6CB60F7252FE}" type="presOf" srcId="{A52B7FC0-D0DC-4860-98F0-41EBD165F0B4}" destId="{36C6D6B5-2C33-48A7-8C4E-3235CCFC1705}" srcOrd="0" destOrd="0" presId="urn:microsoft.com/office/officeart/2005/8/layout/cycle5"/>
    <dgm:cxn modelId="{18C81528-9F59-439F-B410-6D5FFE04B1EB}" type="presOf" srcId="{39890B53-AB5E-4904-AA70-FA6F82DAE496}" destId="{5D754B7D-E2FC-48FC-9DE8-69B921E480E0}" srcOrd="0" destOrd="0" presId="urn:microsoft.com/office/officeart/2005/8/layout/cycle5"/>
    <dgm:cxn modelId="{996D4D2B-8B63-40A8-A394-355251AC80BB}" type="presOf" srcId="{C10FB2AD-B2C6-4867-87C7-1D140B4E146F}" destId="{79D4DC3A-86D8-4CD7-A2BF-07F8A88E55EE}" srcOrd="0" destOrd="0" presId="urn:microsoft.com/office/officeart/2005/8/layout/cycle5"/>
    <dgm:cxn modelId="{462A3D1F-CFE2-49A2-8E3D-7A12DF2436F2}" type="presOf" srcId="{A3FAB763-71C8-4AAE-ADB9-E2D794833532}" destId="{793F37B6-A558-4772-A094-3B431FA9AFA7}" srcOrd="0" destOrd="0" presId="urn:microsoft.com/office/officeart/2005/8/layout/cycle5"/>
    <dgm:cxn modelId="{A10818AC-CD2A-4B31-B074-B544BCB30331}" srcId="{39890B53-AB5E-4904-AA70-FA6F82DAE496}" destId="{8592A037-1838-4D9C-8DBA-D42791836C6D}" srcOrd="0" destOrd="0" parTransId="{8CB3C45B-2815-45E0-8FCE-8EA8A928654F}" sibTransId="{914C80C1-15FA-4964-A055-10F68F38B672}"/>
    <dgm:cxn modelId="{01A99A37-FBEE-4CAB-98DB-B0E9459B1768}" type="presOf" srcId="{82E3CFFC-EA9E-44EE-B8CF-3D30E80435A3}" destId="{88FD0A55-8F66-403C-94D9-6D6C15D67116}" srcOrd="0" destOrd="0" presId="urn:microsoft.com/office/officeart/2005/8/layout/cycle5"/>
    <dgm:cxn modelId="{D49CBE51-BD8C-4074-9C1A-939BFF4F8B29}" type="presOf" srcId="{914C80C1-15FA-4964-A055-10F68F38B672}" destId="{2BDF1A67-DF99-4D3E-9783-DD04433349B5}" srcOrd="0" destOrd="0" presId="urn:microsoft.com/office/officeart/2005/8/layout/cycle5"/>
    <dgm:cxn modelId="{988708FA-C422-4A8E-AA8E-EFED379921F4}" type="presOf" srcId="{8592A037-1838-4D9C-8DBA-D42791836C6D}" destId="{4C7DD8AC-C142-4FAA-8B8C-4CDDAC91F610}" srcOrd="0" destOrd="0" presId="urn:microsoft.com/office/officeart/2005/8/layout/cycle5"/>
    <dgm:cxn modelId="{9B98286D-01ED-415C-B503-FED785771A92}" type="presOf" srcId="{ED87E779-7048-429C-9434-18BF318BB3A6}" destId="{CB1A805C-82DD-48C5-8FD6-7A7179DD0834}" srcOrd="0" destOrd="0" presId="urn:microsoft.com/office/officeart/2005/8/layout/cycle5"/>
    <dgm:cxn modelId="{264EEA93-D455-4121-AD34-F6A824887A31}" type="presOf" srcId="{5EE3BBEE-277C-42E3-8F2F-3D0BD161E9C4}" destId="{ADBF9FC9-D6F3-45E0-8370-23583468DC13}" srcOrd="0" destOrd="0" presId="urn:microsoft.com/office/officeart/2005/8/layout/cycle5"/>
    <dgm:cxn modelId="{F1DAE959-752C-4D1E-BACB-52B22336309C}" type="presOf" srcId="{7C20A4A0-ADB8-489F-8C63-E97B67ABFD3C}" destId="{A2AAFEDE-412C-49E1-8C8C-7DBB1A0E9094}" srcOrd="0" destOrd="0" presId="urn:microsoft.com/office/officeart/2005/8/layout/cycle5"/>
    <dgm:cxn modelId="{8C638936-28A2-4A9A-B238-0B40E2FC4B58}" srcId="{39890B53-AB5E-4904-AA70-FA6F82DAE496}" destId="{82E3CFFC-EA9E-44EE-B8CF-3D30E80435A3}" srcOrd="5" destOrd="0" parTransId="{72AAFB98-D16A-4147-979E-79B2378E0681}" sibTransId="{C10FB2AD-B2C6-4867-87C7-1D140B4E146F}"/>
    <dgm:cxn modelId="{E4C8D9AE-7F83-4461-9F0A-347E8CF468E4}" srcId="{39890B53-AB5E-4904-AA70-FA6F82DAE496}" destId="{ED87E779-7048-429C-9434-18BF318BB3A6}" srcOrd="4" destOrd="0" parTransId="{86BF616E-65DC-488C-BF26-9389E4FF2559}" sibTransId="{C9B9D3CA-9FAF-4D63-AEEB-D2727FC7416F}"/>
    <dgm:cxn modelId="{3AF865C6-F70C-42BB-BF4E-B4A70BCF9759}" srcId="{39890B53-AB5E-4904-AA70-FA6F82DAE496}" destId="{5EE3BBEE-277C-42E3-8F2F-3D0BD161E9C4}" srcOrd="3" destOrd="0" parTransId="{F046DBCE-07B1-4BBA-85CB-10E017EB68C2}" sibTransId="{7C20A4A0-ADB8-489F-8C63-E97B67ABFD3C}"/>
    <dgm:cxn modelId="{9D855F81-EB25-417B-932E-BC72FCBA0A29}" type="presParOf" srcId="{5D754B7D-E2FC-48FC-9DE8-69B921E480E0}" destId="{4C7DD8AC-C142-4FAA-8B8C-4CDDAC91F610}" srcOrd="0" destOrd="0" presId="urn:microsoft.com/office/officeart/2005/8/layout/cycle5"/>
    <dgm:cxn modelId="{5620FFFC-4C50-4D3F-9A7F-FD00F2029196}" type="presParOf" srcId="{5D754B7D-E2FC-48FC-9DE8-69B921E480E0}" destId="{98571C30-C6A9-4FA0-A1F9-3BD4D5C890F1}" srcOrd="1" destOrd="0" presId="urn:microsoft.com/office/officeart/2005/8/layout/cycle5"/>
    <dgm:cxn modelId="{A8917916-0B65-4543-B021-BEB4338AE9A4}" type="presParOf" srcId="{5D754B7D-E2FC-48FC-9DE8-69B921E480E0}" destId="{2BDF1A67-DF99-4D3E-9783-DD04433349B5}" srcOrd="2" destOrd="0" presId="urn:microsoft.com/office/officeart/2005/8/layout/cycle5"/>
    <dgm:cxn modelId="{208CDCDD-6CA2-4FFE-BBE4-E1D306BD028E}" type="presParOf" srcId="{5D754B7D-E2FC-48FC-9DE8-69B921E480E0}" destId="{6FE6DD38-E8F6-4F04-8959-9C2F4C962E61}" srcOrd="3" destOrd="0" presId="urn:microsoft.com/office/officeart/2005/8/layout/cycle5"/>
    <dgm:cxn modelId="{7CDACDD2-3D0C-44D3-ADCF-C63C75BD8E1A}" type="presParOf" srcId="{5D754B7D-E2FC-48FC-9DE8-69B921E480E0}" destId="{3C0EC137-3926-4818-8B64-873836254ACD}" srcOrd="4" destOrd="0" presId="urn:microsoft.com/office/officeart/2005/8/layout/cycle5"/>
    <dgm:cxn modelId="{38216CF7-F4D2-480B-8551-BE2093EFB7AB}" type="presParOf" srcId="{5D754B7D-E2FC-48FC-9DE8-69B921E480E0}" destId="{793F37B6-A558-4772-A094-3B431FA9AFA7}" srcOrd="5" destOrd="0" presId="urn:microsoft.com/office/officeart/2005/8/layout/cycle5"/>
    <dgm:cxn modelId="{2513F17C-B715-4751-8369-5BF50C81BE5B}" type="presParOf" srcId="{5D754B7D-E2FC-48FC-9DE8-69B921E480E0}" destId="{36C6D6B5-2C33-48A7-8C4E-3235CCFC1705}" srcOrd="6" destOrd="0" presId="urn:microsoft.com/office/officeart/2005/8/layout/cycle5"/>
    <dgm:cxn modelId="{7843C91B-4E38-472E-8F1A-E0D684A64982}" type="presParOf" srcId="{5D754B7D-E2FC-48FC-9DE8-69B921E480E0}" destId="{DB6A941C-FD61-4755-9C5A-7F522124F563}" srcOrd="7" destOrd="0" presId="urn:microsoft.com/office/officeart/2005/8/layout/cycle5"/>
    <dgm:cxn modelId="{01B4ECF5-DF7D-4A7D-B0AC-53490B19E9CD}" type="presParOf" srcId="{5D754B7D-E2FC-48FC-9DE8-69B921E480E0}" destId="{3623796A-377A-40FE-BAA4-9C9C5455027C}" srcOrd="8" destOrd="0" presId="urn:microsoft.com/office/officeart/2005/8/layout/cycle5"/>
    <dgm:cxn modelId="{6D3F6183-3D79-4053-84C3-13380B0B15CA}" type="presParOf" srcId="{5D754B7D-E2FC-48FC-9DE8-69B921E480E0}" destId="{ADBF9FC9-D6F3-45E0-8370-23583468DC13}" srcOrd="9" destOrd="0" presId="urn:microsoft.com/office/officeart/2005/8/layout/cycle5"/>
    <dgm:cxn modelId="{3B7097CC-ADF0-436C-8431-97E6E75C4B27}" type="presParOf" srcId="{5D754B7D-E2FC-48FC-9DE8-69B921E480E0}" destId="{44B3C308-46F4-4698-8BF8-B2E65B22DC3F}" srcOrd="10" destOrd="0" presId="urn:microsoft.com/office/officeart/2005/8/layout/cycle5"/>
    <dgm:cxn modelId="{24068108-C00D-4079-98BA-90C9C215E98D}" type="presParOf" srcId="{5D754B7D-E2FC-48FC-9DE8-69B921E480E0}" destId="{A2AAFEDE-412C-49E1-8C8C-7DBB1A0E9094}" srcOrd="11" destOrd="0" presId="urn:microsoft.com/office/officeart/2005/8/layout/cycle5"/>
    <dgm:cxn modelId="{4BFF109F-2FC6-4962-818C-01287B4637A4}" type="presParOf" srcId="{5D754B7D-E2FC-48FC-9DE8-69B921E480E0}" destId="{CB1A805C-82DD-48C5-8FD6-7A7179DD0834}" srcOrd="12" destOrd="0" presId="urn:microsoft.com/office/officeart/2005/8/layout/cycle5"/>
    <dgm:cxn modelId="{6708F1CC-F94C-4AF8-9053-5A12DA5D1159}" type="presParOf" srcId="{5D754B7D-E2FC-48FC-9DE8-69B921E480E0}" destId="{A58E1951-0991-4931-8C44-CDD019067622}" srcOrd="13" destOrd="0" presId="urn:microsoft.com/office/officeart/2005/8/layout/cycle5"/>
    <dgm:cxn modelId="{33213051-1AE4-476B-AA5B-D27391A5BC54}" type="presParOf" srcId="{5D754B7D-E2FC-48FC-9DE8-69B921E480E0}" destId="{AB00A7A4-1515-49C7-9E00-ED552C3B1E97}" srcOrd="14" destOrd="0" presId="urn:microsoft.com/office/officeart/2005/8/layout/cycle5"/>
    <dgm:cxn modelId="{0EA44E3D-887E-4062-A092-12A0EA96038C}" type="presParOf" srcId="{5D754B7D-E2FC-48FC-9DE8-69B921E480E0}" destId="{88FD0A55-8F66-403C-94D9-6D6C15D67116}" srcOrd="15" destOrd="0" presId="urn:microsoft.com/office/officeart/2005/8/layout/cycle5"/>
    <dgm:cxn modelId="{6356E506-17DF-4508-852C-627B147EE8A8}" type="presParOf" srcId="{5D754B7D-E2FC-48FC-9DE8-69B921E480E0}" destId="{9535C874-1461-4739-8F68-4896C0094353}" srcOrd="16" destOrd="0" presId="urn:microsoft.com/office/officeart/2005/8/layout/cycle5"/>
    <dgm:cxn modelId="{2308A929-CC6B-4C26-BBA7-58E5B3A98D5E}" type="presParOf" srcId="{5D754B7D-E2FC-48FC-9DE8-69B921E480E0}" destId="{79D4DC3A-86D8-4CD7-A2BF-07F8A88E55EE}" srcOrd="17" destOrd="0" presId="urn:microsoft.com/office/officeart/2005/8/layout/cycle5"/>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8E05F-4C45-49B1-94F2-8CCFC5D1428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FC37492-4D57-4049-BCA5-142A0746CC71}">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400" b="1" dirty="0" smtClean="0">
              <a:latin typeface="Times New Roman" panose="02020603050405020304" pitchFamily="18" charset="0"/>
              <a:cs typeface="Times New Roman" panose="02020603050405020304" pitchFamily="18" charset="0"/>
            </a:rPr>
            <a:t>Объем валовой продукции</a:t>
          </a:r>
          <a:endParaRPr lang="ru-RU" sz="1400" b="1" dirty="0">
            <a:latin typeface="Times New Roman" panose="02020603050405020304" pitchFamily="18" charset="0"/>
            <a:cs typeface="Times New Roman" panose="02020603050405020304" pitchFamily="18" charset="0"/>
          </a:endParaRPr>
        </a:p>
      </dgm:t>
    </dgm:pt>
    <dgm:pt modelId="{B2D6A3CC-1E4E-473F-A2D2-B332F6EB6EE4}" type="parTrans" cxnId="{A23A4D35-ED12-49A9-B664-70687FEDADC8}">
      <dgm:prSet/>
      <dgm:spPr/>
      <dgm:t>
        <a:bodyPr/>
        <a:lstStyle/>
        <a:p>
          <a:endParaRPr lang="ru-RU"/>
        </a:p>
      </dgm:t>
    </dgm:pt>
    <dgm:pt modelId="{C0BAA3C8-D5F7-487A-B7BE-4F58418BEF89}" type="sibTrans" cxnId="{A23A4D35-ED12-49A9-B664-70687FEDADC8}">
      <dgm:prSet/>
      <dgm:spPr/>
      <dgm:t>
        <a:bodyPr/>
        <a:lstStyle/>
        <a:p>
          <a:endParaRPr lang="ru-RU"/>
        </a:p>
      </dgm:t>
    </dgm:pt>
    <dgm:pt modelId="{BDC24D4C-4FA4-4236-82B5-3238A4D34ED6}">
      <dgm:prSet phldrT="[Текст]" custT="1">
        <dgm:style>
          <a:lnRef idx="0">
            <a:schemeClr val="accent5"/>
          </a:lnRef>
          <a:fillRef idx="3">
            <a:schemeClr val="accent5"/>
          </a:fillRef>
          <a:effectRef idx="3">
            <a:schemeClr val="accent5"/>
          </a:effectRef>
          <a:fontRef idx="minor">
            <a:schemeClr val="lt1"/>
          </a:fontRef>
        </dgm:style>
      </dgm:prSet>
      <dgm:spPr>
        <a:gradFill rotWithShape="0">
          <a:gsLst>
            <a:gs pos="91000">
              <a:srgbClr val="00B050"/>
            </a:gs>
            <a:gs pos="100000">
              <a:srgbClr val="00B050"/>
            </a:gs>
            <a:gs pos="100000">
              <a:schemeClr val="accent5">
                <a:shade val="94000"/>
                <a:lumMod val="88000"/>
              </a:schemeClr>
            </a:gs>
          </a:gsLst>
        </a:gradFill>
        <a:scene3d>
          <a:camera prst="orthographicFront">
            <a:rot lat="0" lon="0" rev="0"/>
          </a:camera>
          <a:lightRig rig="threePt" dir="t"/>
        </a:scene3d>
        <a:sp3d prstMaterial="plastic">
          <a:bevelT w="25400" h="25400"/>
        </a:sp3d>
      </dgm:spPr>
      <dgm:t>
        <a:bodyPr/>
        <a:lstStyle/>
        <a:p>
          <a:r>
            <a:rPr lang="ru-RU" sz="1400" b="1" dirty="0" smtClean="0">
              <a:latin typeface="Times New Roman" panose="02020603050405020304" pitchFamily="18" charset="0"/>
              <a:cs typeface="Times New Roman" panose="02020603050405020304" pitchFamily="18" charset="0"/>
            </a:rPr>
            <a:t>Номинальная начисленная </a:t>
          </a:r>
          <a:r>
            <a:rPr lang="ru-RU" sz="1400" b="1" dirty="0" err="1" smtClean="0">
              <a:latin typeface="Times New Roman" panose="02020603050405020304" pitchFamily="18" charset="0"/>
              <a:cs typeface="Times New Roman" panose="02020603050405020304" pitchFamily="18" charset="0"/>
            </a:rPr>
            <a:t>зароботная</a:t>
          </a:r>
          <a:r>
            <a:rPr lang="ru-RU" sz="1400" b="1" dirty="0" smtClean="0">
              <a:latin typeface="Times New Roman" panose="02020603050405020304" pitchFamily="18" charset="0"/>
              <a:cs typeface="Times New Roman" panose="02020603050405020304" pitchFamily="18" charset="0"/>
            </a:rPr>
            <a:t> плата одного работника</a:t>
          </a:r>
          <a:endParaRPr lang="ru-RU" sz="1400" b="1" dirty="0">
            <a:latin typeface="Times New Roman" panose="02020603050405020304" pitchFamily="18" charset="0"/>
            <a:cs typeface="Times New Roman" panose="02020603050405020304" pitchFamily="18" charset="0"/>
          </a:endParaRPr>
        </a:p>
      </dgm:t>
    </dgm:pt>
    <dgm:pt modelId="{B365CC7F-29CB-42D2-97E1-B5603831A6FE}" type="parTrans" cxnId="{D0C76FE8-1CA2-4660-9E2D-39DF802C4A5B}">
      <dgm:prSet/>
      <dgm:spPr/>
      <dgm:t>
        <a:bodyPr/>
        <a:lstStyle/>
        <a:p>
          <a:endParaRPr lang="ru-RU"/>
        </a:p>
      </dgm:t>
    </dgm:pt>
    <dgm:pt modelId="{27D67A34-472F-44B5-8643-C7E6A0DA0DB1}" type="sibTrans" cxnId="{D0C76FE8-1CA2-4660-9E2D-39DF802C4A5B}">
      <dgm:prSet/>
      <dgm:spPr/>
      <dgm:t>
        <a:bodyPr/>
        <a:lstStyle/>
        <a:p>
          <a:endParaRPr lang="ru-RU"/>
        </a:p>
      </dgm:t>
    </dgm:pt>
    <dgm:pt modelId="{BE1FDF93-1D11-4AA5-84C3-BFCC18DC01AA}">
      <dgm:prSet phldrT="[Текст]" phldr="1"/>
      <dgm:spPr/>
      <dgm:t>
        <a:bodyPr/>
        <a:lstStyle/>
        <a:p>
          <a:endParaRPr lang="ru-RU" dirty="0">
            <a:solidFill>
              <a:schemeClr val="tx1"/>
            </a:solidFill>
          </a:endParaRPr>
        </a:p>
      </dgm:t>
    </dgm:pt>
    <dgm:pt modelId="{8031F790-4DD1-4106-A2CC-FC0F2441F61F}" type="sibTrans" cxnId="{B8FA7407-18D5-48F2-91F2-25DD52224528}">
      <dgm:prSet/>
      <dgm:spPr/>
      <dgm:t>
        <a:bodyPr/>
        <a:lstStyle/>
        <a:p>
          <a:endParaRPr lang="ru-RU"/>
        </a:p>
      </dgm:t>
    </dgm:pt>
    <dgm:pt modelId="{CD98F1C2-3FC2-4F3F-8959-917311481CBA}" type="parTrans" cxnId="{B8FA7407-18D5-48F2-91F2-25DD52224528}">
      <dgm:prSet/>
      <dgm:spPr/>
      <dgm:t>
        <a:bodyPr/>
        <a:lstStyle/>
        <a:p>
          <a:endParaRPr lang="ru-RU"/>
        </a:p>
      </dgm:t>
    </dgm:pt>
    <dgm:pt modelId="{462FA533-74C6-414A-960C-2582A788E54D}">
      <dgm:prSet phldrT="[Текст]" custT="1">
        <dgm:style>
          <a:lnRef idx="0">
            <a:schemeClr val="accent2"/>
          </a:lnRef>
          <a:fillRef idx="3">
            <a:schemeClr val="accent2"/>
          </a:fillRef>
          <a:effectRef idx="3">
            <a:schemeClr val="accent2"/>
          </a:effectRef>
          <a:fontRef idx="minor">
            <a:schemeClr val="lt1"/>
          </a:fontRef>
        </dgm:style>
      </dgm:prSet>
      <dgm:spPr>
        <a:gradFill rotWithShape="0">
          <a:gsLst>
            <a:gs pos="87000">
              <a:schemeClr val="accent5">
                <a:lumMod val="60000"/>
                <a:lumOff val="40000"/>
              </a:schemeClr>
            </a:gs>
            <a:gs pos="100000">
              <a:schemeClr val="accent2">
                <a:shade val="94000"/>
                <a:lumMod val="88000"/>
              </a:schemeClr>
            </a:gs>
          </a:gsLst>
        </a:gradFill>
        <a:scene3d>
          <a:camera prst="orthographicFront">
            <a:rot lat="0" lon="0" rev="0"/>
          </a:camera>
          <a:lightRig rig="threePt" dir="t"/>
        </a:scene3d>
        <a:sp3d prstMaterial="plastic">
          <a:bevelT w="25400" h="25400"/>
        </a:sp3d>
      </dgm:spPr>
      <dgm:t>
        <a:bodyPr/>
        <a:lstStyle/>
        <a:p>
          <a:r>
            <a:rPr lang="ru-RU" sz="1100" b="1" dirty="0" smtClean="0">
              <a:solidFill>
                <a:srgbClr val="0033CC"/>
              </a:solidFill>
              <a:latin typeface="Times New Roman" panose="02020603050405020304" pitchFamily="18" charset="0"/>
              <a:cs typeface="Times New Roman" panose="02020603050405020304" pitchFamily="18" charset="0"/>
            </a:rPr>
            <a:t>Фонд оплаты труда(по крупным и средним </a:t>
          </a:r>
          <a:r>
            <a:rPr lang="ru-RU" sz="1100" b="1" dirty="0" err="1" smtClean="0">
              <a:solidFill>
                <a:srgbClr val="0033CC"/>
              </a:solidFill>
              <a:latin typeface="Times New Roman" panose="02020603050405020304" pitchFamily="18" charset="0"/>
              <a:cs typeface="Times New Roman" panose="02020603050405020304" pitchFamily="18" charset="0"/>
            </a:rPr>
            <a:t>отрганизациям</a:t>
          </a:r>
          <a:r>
            <a:rPr lang="ru-RU" sz="1100" b="1" dirty="0" smtClean="0">
              <a:solidFill>
                <a:srgbClr val="0033CC"/>
              </a:solidFill>
              <a:latin typeface="Times New Roman" panose="02020603050405020304" pitchFamily="18" charset="0"/>
              <a:cs typeface="Times New Roman" panose="02020603050405020304" pitchFamily="18" charset="0"/>
            </a:rPr>
            <a:t>)</a:t>
          </a:r>
          <a:endParaRPr lang="ru-RU" sz="1100" b="0" dirty="0">
            <a:latin typeface="Times New Roman" panose="02020603050405020304" pitchFamily="18" charset="0"/>
            <a:cs typeface="Times New Roman" panose="02020603050405020304" pitchFamily="18" charset="0"/>
          </a:endParaRPr>
        </a:p>
      </dgm:t>
    </dgm:pt>
    <dgm:pt modelId="{749CA54E-542E-4145-BD16-F2ABDC377756}" type="parTrans" cxnId="{43959A29-BCA6-426C-A95E-660A8D19F5C2}">
      <dgm:prSet/>
      <dgm:spPr/>
      <dgm:t>
        <a:bodyPr/>
        <a:lstStyle/>
        <a:p>
          <a:endParaRPr lang="ru-RU"/>
        </a:p>
      </dgm:t>
    </dgm:pt>
    <dgm:pt modelId="{4B28B622-1FC6-4444-9A5B-08D998B61E79}" type="sibTrans" cxnId="{43959A29-BCA6-426C-A95E-660A8D19F5C2}">
      <dgm:prSet/>
      <dgm:spPr/>
      <dgm:t>
        <a:bodyPr/>
        <a:lstStyle/>
        <a:p>
          <a:endParaRPr lang="ru-RU"/>
        </a:p>
      </dgm:t>
    </dgm:pt>
    <dgm:pt modelId="{BC574429-2699-4AD6-8D0C-2CB7412505F8}">
      <dgm:prSet phldrT="[Текст]" custT="1">
        <dgm:style>
          <a:lnRef idx="0">
            <a:schemeClr val="accent5"/>
          </a:lnRef>
          <a:fillRef idx="3">
            <a:schemeClr val="accent5"/>
          </a:fillRef>
          <a:effectRef idx="3">
            <a:schemeClr val="accent5"/>
          </a:effectRef>
          <a:fontRef idx="minor">
            <a:schemeClr val="lt1"/>
          </a:fontRef>
        </dgm:style>
      </dgm:prSet>
      <dgm:spPr>
        <a:gradFill rotWithShape="0">
          <a:gsLst>
            <a:gs pos="100000">
              <a:srgbClr val="92D050"/>
            </a:gs>
            <a:gs pos="100000">
              <a:schemeClr val="accent5">
                <a:shade val="94000"/>
                <a:lumMod val="88000"/>
              </a:schemeClr>
            </a:gs>
          </a:gsLst>
        </a:gradFill>
        <a:scene3d>
          <a:camera prst="orthographicFront">
            <a:rot lat="0" lon="0" rev="0"/>
          </a:camera>
          <a:lightRig rig="threePt" dir="t"/>
        </a:scene3d>
        <a:sp3d prstMaterial="plastic">
          <a:bevelT w="25400" h="25400"/>
        </a:sp3d>
      </dgm:spPr>
      <dgm:t>
        <a:bodyPr/>
        <a:lstStyle/>
        <a:p>
          <a:r>
            <a:rPr lang="ru-RU" sz="1200" b="1" dirty="0" smtClean="0">
              <a:solidFill>
                <a:srgbClr val="0000FF"/>
              </a:solidFill>
              <a:latin typeface="Times New Roman" panose="02020603050405020304" pitchFamily="18" charset="0"/>
              <a:cs typeface="Times New Roman" panose="02020603050405020304" pitchFamily="18" charset="0"/>
            </a:rPr>
            <a:t>Среднесписочная численность работников предприятий(по крупным и средним организациям</a:t>
          </a:r>
          <a:r>
            <a:rPr lang="ru-RU" sz="1300" b="1" dirty="0" smtClean="0">
              <a:solidFill>
                <a:srgbClr val="0000FF"/>
              </a:solidFill>
              <a:latin typeface="Times New Roman" panose="02020603050405020304" pitchFamily="18" charset="0"/>
              <a:cs typeface="Times New Roman" panose="02020603050405020304" pitchFamily="18" charset="0"/>
            </a:rPr>
            <a:t>)</a:t>
          </a:r>
          <a:endParaRPr lang="ru-RU" sz="1300" b="1" dirty="0">
            <a:solidFill>
              <a:srgbClr val="0000FF"/>
            </a:solidFill>
            <a:latin typeface="Times New Roman" panose="02020603050405020304" pitchFamily="18" charset="0"/>
            <a:cs typeface="Times New Roman" panose="02020603050405020304" pitchFamily="18" charset="0"/>
          </a:endParaRPr>
        </a:p>
      </dgm:t>
    </dgm:pt>
    <dgm:pt modelId="{A0725091-52C6-4B94-8AB7-CEB2260CE6A0}" type="parTrans" cxnId="{5A98556E-B4FC-4930-8C0D-25816D49E4E9}">
      <dgm:prSet/>
      <dgm:spPr/>
      <dgm:t>
        <a:bodyPr/>
        <a:lstStyle/>
        <a:p>
          <a:endParaRPr lang="ru-RU"/>
        </a:p>
      </dgm:t>
    </dgm:pt>
    <dgm:pt modelId="{33E05FEC-A676-4F4A-9802-7DC49C2C356E}" type="sibTrans" cxnId="{5A98556E-B4FC-4930-8C0D-25816D49E4E9}">
      <dgm:prSet/>
      <dgm:spPr/>
      <dgm:t>
        <a:bodyPr/>
        <a:lstStyle/>
        <a:p>
          <a:endParaRPr lang="ru-RU"/>
        </a:p>
      </dgm:t>
    </dgm:pt>
    <dgm:pt modelId="{62FE6726-F3D5-40EC-8A68-A38B68441281}">
      <dgm:prSet phldrT="[Текст]">
        <dgm:style>
          <a:lnRef idx="0">
            <a:schemeClr val="accent5"/>
          </a:lnRef>
          <a:fillRef idx="3">
            <a:schemeClr val="accent5"/>
          </a:fillRef>
          <a:effectRef idx="3">
            <a:schemeClr val="accent5"/>
          </a:effectRef>
          <a:fontRef idx="minor">
            <a:schemeClr val="lt1"/>
          </a:fontRef>
        </dgm:style>
      </dgm:prSet>
      <dgm:spPr>
        <a:gradFill rotWithShape="0">
          <a:gsLst>
            <a:gs pos="100000">
              <a:schemeClr val="accent2">
                <a:lumMod val="20000"/>
                <a:lumOff val="80000"/>
              </a:schemeClr>
            </a:gs>
            <a:gs pos="100000">
              <a:schemeClr val="accent5">
                <a:shade val="94000"/>
                <a:lumMod val="88000"/>
              </a:schemeClr>
            </a:gs>
          </a:gsLst>
        </a:gradFill>
        <a:scene3d>
          <a:camera prst="orthographicFront">
            <a:rot lat="0" lon="0" rev="0"/>
          </a:camera>
          <a:lightRig rig="threePt" dir="t"/>
        </a:scene3d>
        <a:sp3d prstMaterial="plastic">
          <a:bevelT w="25400" h="25400"/>
        </a:sp3d>
      </dgm:spPr>
      <dgm:t>
        <a:bodyPr/>
        <a:lstStyle/>
        <a:p>
          <a:r>
            <a:rPr lang="ru-RU" b="1" dirty="0" smtClean="0">
              <a:solidFill>
                <a:srgbClr val="0000FF"/>
              </a:solidFill>
              <a:latin typeface="Times New Roman" panose="02020603050405020304" pitchFamily="18" charset="0"/>
              <a:cs typeface="Times New Roman" panose="02020603050405020304" pitchFamily="18" charset="0"/>
            </a:rPr>
            <a:t>Численность зарегистрированных безработных на конец года</a:t>
          </a:r>
          <a:endParaRPr lang="ru-RU" b="1" dirty="0">
            <a:solidFill>
              <a:srgbClr val="0000FF"/>
            </a:solidFill>
            <a:latin typeface="Times New Roman" panose="02020603050405020304" pitchFamily="18" charset="0"/>
            <a:cs typeface="Times New Roman" panose="02020603050405020304" pitchFamily="18" charset="0"/>
          </a:endParaRPr>
        </a:p>
      </dgm:t>
    </dgm:pt>
    <dgm:pt modelId="{AE7263BC-A5FD-47AD-9A11-AF2E87D79CEA}" type="parTrans" cxnId="{903C303D-A53D-45F1-BCBB-04A8F818B983}">
      <dgm:prSet/>
      <dgm:spPr/>
      <dgm:t>
        <a:bodyPr/>
        <a:lstStyle/>
        <a:p>
          <a:endParaRPr lang="ru-RU"/>
        </a:p>
      </dgm:t>
    </dgm:pt>
    <dgm:pt modelId="{C90679D4-0786-4E5E-8A55-878129857709}" type="sibTrans" cxnId="{903C303D-A53D-45F1-BCBB-04A8F818B983}">
      <dgm:prSet/>
      <dgm:spPr/>
      <dgm:t>
        <a:bodyPr/>
        <a:lstStyle/>
        <a:p>
          <a:endParaRPr lang="ru-RU"/>
        </a:p>
      </dgm:t>
    </dgm:pt>
    <dgm:pt modelId="{94C21AE3-A747-489B-BF24-B1608873E1D3}">
      <dgm:prSet phldrT="[Текст]" custT="1">
        <dgm:style>
          <a:lnRef idx="0">
            <a:schemeClr val="accent5"/>
          </a:lnRef>
          <a:fillRef idx="3">
            <a:schemeClr val="accent5"/>
          </a:fillRef>
          <a:effectRef idx="3">
            <a:schemeClr val="accent5"/>
          </a:effectRef>
          <a:fontRef idx="minor">
            <a:schemeClr val="lt1"/>
          </a:fontRef>
        </dgm:style>
      </dgm:prSet>
      <dgm:spPr>
        <a:gradFill rotWithShape="0">
          <a:gsLst>
            <a:gs pos="100000">
              <a:srgbClr val="0066FF"/>
            </a:gs>
            <a:gs pos="100000">
              <a:schemeClr val="accent5">
                <a:shade val="94000"/>
                <a:lumMod val="88000"/>
              </a:schemeClr>
            </a:gs>
          </a:gsLst>
        </a:gradFill>
        <a:scene3d>
          <a:camera prst="orthographicFront">
            <a:rot lat="0" lon="0" rev="0"/>
          </a:camera>
          <a:lightRig rig="threePt" dir="t"/>
        </a:scene3d>
        <a:sp3d prstMaterial="plastic">
          <a:bevelT w="25400" h="25400"/>
        </a:sp3d>
      </dgm:spPr>
      <dgm:t>
        <a:bodyPr/>
        <a:lstStyle/>
        <a:p>
          <a:r>
            <a:rPr lang="ru-RU" sz="1100" b="1" dirty="0" smtClean="0">
              <a:latin typeface="Times New Roman" panose="02020603050405020304" pitchFamily="18" charset="0"/>
              <a:cs typeface="Times New Roman" panose="02020603050405020304" pitchFamily="18" charset="0"/>
            </a:rPr>
            <a:t>Среднегодовая численность населения</a:t>
          </a:r>
          <a:endParaRPr lang="ru-RU" sz="1100" b="1" dirty="0">
            <a:latin typeface="Times New Roman" panose="02020603050405020304" pitchFamily="18" charset="0"/>
            <a:cs typeface="Times New Roman" panose="02020603050405020304" pitchFamily="18" charset="0"/>
          </a:endParaRPr>
        </a:p>
      </dgm:t>
    </dgm:pt>
    <dgm:pt modelId="{16092907-2DFF-4830-83EE-57757843D4E3}" type="sibTrans" cxnId="{FFBB96AE-49AD-4E76-90D0-2E34C07E54D6}">
      <dgm:prSet/>
      <dgm:spPr/>
      <dgm:t>
        <a:bodyPr/>
        <a:lstStyle/>
        <a:p>
          <a:endParaRPr lang="ru-RU"/>
        </a:p>
      </dgm:t>
    </dgm:pt>
    <dgm:pt modelId="{FF161EF4-5777-4C88-8E22-B99B408B05D8}" type="parTrans" cxnId="{FFBB96AE-49AD-4E76-90D0-2E34C07E54D6}">
      <dgm:prSet/>
      <dgm:spPr/>
      <dgm:t>
        <a:bodyPr/>
        <a:lstStyle/>
        <a:p>
          <a:endParaRPr lang="ru-RU"/>
        </a:p>
      </dgm:t>
    </dgm:pt>
    <dgm:pt modelId="{0C4A18E3-AEE5-478A-B963-0172CFE2EA50}">
      <dgm:prSet phldrT="[Текст]">
        <dgm:style>
          <a:lnRef idx="0">
            <a:schemeClr val="accent5"/>
          </a:lnRef>
          <a:fillRef idx="3">
            <a:schemeClr val="accent5"/>
          </a:fillRef>
          <a:effectRef idx="3">
            <a:schemeClr val="accent5"/>
          </a:effectRef>
          <a:fontRef idx="minor">
            <a:schemeClr val="lt1"/>
          </a:fontRef>
        </dgm:style>
      </dgm:prSet>
      <dgm:spPr>
        <a:gradFill rotWithShape="0">
          <a:gsLst>
            <a:gs pos="100000">
              <a:srgbClr val="FFFF00"/>
            </a:gs>
            <a:gs pos="100000">
              <a:schemeClr val="accent5">
                <a:shade val="94000"/>
                <a:lumMod val="88000"/>
              </a:schemeClr>
            </a:gs>
          </a:gsLst>
        </a:gradFill>
        <a:scene3d>
          <a:camera prst="orthographicFront">
            <a:rot lat="0" lon="0" rev="0"/>
          </a:camera>
          <a:lightRig rig="threePt" dir="t"/>
        </a:scene3d>
        <a:sp3d prstMaterial="plastic">
          <a:bevelT w="25400" h="25400"/>
        </a:sp3d>
      </dgm:spPr>
      <dgm:t>
        <a:bodyPr/>
        <a:lstStyle/>
        <a:p>
          <a:r>
            <a:rPr lang="ru-RU" b="1" dirty="0" smtClean="0">
              <a:solidFill>
                <a:srgbClr val="0000FF"/>
              </a:solidFill>
              <a:latin typeface="Times New Roman" panose="02020603050405020304" pitchFamily="18" charset="0"/>
              <a:cs typeface="Times New Roman" panose="02020603050405020304" pitchFamily="18" charset="0"/>
            </a:rPr>
            <a:t>Количество средних предприятий , всего</a:t>
          </a:r>
          <a:endParaRPr lang="ru-RU" b="1" dirty="0">
            <a:solidFill>
              <a:srgbClr val="0000FF"/>
            </a:solidFill>
            <a:latin typeface="Times New Roman" panose="02020603050405020304" pitchFamily="18" charset="0"/>
            <a:cs typeface="Times New Roman" panose="02020603050405020304" pitchFamily="18" charset="0"/>
          </a:endParaRPr>
        </a:p>
      </dgm:t>
    </dgm:pt>
    <dgm:pt modelId="{C13426CC-A234-4E2D-BC7D-2D2B585C1A78}" type="parTrans" cxnId="{B914B357-C478-4A19-80DC-52BD82BC144D}">
      <dgm:prSet/>
      <dgm:spPr/>
      <dgm:t>
        <a:bodyPr/>
        <a:lstStyle/>
        <a:p>
          <a:endParaRPr lang="ru-RU"/>
        </a:p>
      </dgm:t>
    </dgm:pt>
    <dgm:pt modelId="{87332B3D-C0D7-4C0F-AA48-1C6E5D8C2ACB}" type="sibTrans" cxnId="{B914B357-C478-4A19-80DC-52BD82BC144D}">
      <dgm:prSet/>
      <dgm:spPr/>
      <dgm:t>
        <a:bodyPr/>
        <a:lstStyle/>
        <a:p>
          <a:endParaRPr lang="ru-RU"/>
        </a:p>
      </dgm:t>
    </dgm:pt>
    <dgm:pt modelId="{B1CC8EB8-D1FD-4F68-BEA3-B53E6506D9DE}">
      <dgm:prSet phldrT="[Текст]" custT="1">
        <dgm:style>
          <a:lnRef idx="0">
            <a:schemeClr val="accent2"/>
          </a:lnRef>
          <a:fillRef idx="3">
            <a:schemeClr val="accent2"/>
          </a:fillRef>
          <a:effectRef idx="3">
            <a:schemeClr val="accent2"/>
          </a:effectRef>
          <a:fontRef idx="minor">
            <a:schemeClr val="lt1"/>
          </a:fontRef>
        </dgm:style>
      </dgm:prSet>
      <dgm:spPr>
        <a:solidFill>
          <a:srgbClr val="FFFF00"/>
        </a:solidFill>
      </dgm:spPr>
      <dgm:t>
        <a:bodyPr/>
        <a:lstStyle/>
        <a:p>
          <a:r>
            <a:rPr lang="ru-RU" sz="1500" b="1" dirty="0" smtClean="0">
              <a:solidFill>
                <a:srgbClr val="0000FF"/>
              </a:solidFill>
              <a:latin typeface="Times New Roman" panose="02020603050405020304" pitchFamily="18" charset="0"/>
              <a:cs typeface="Times New Roman" panose="02020603050405020304" pitchFamily="18" charset="0"/>
            </a:rPr>
            <a:t>Розничный товарооборот</a:t>
          </a:r>
          <a:endParaRPr lang="ru-RU" sz="1500" b="1" dirty="0">
            <a:solidFill>
              <a:srgbClr val="0000FF"/>
            </a:solidFill>
            <a:latin typeface="Times New Roman" panose="02020603050405020304" pitchFamily="18" charset="0"/>
            <a:cs typeface="Times New Roman" panose="02020603050405020304" pitchFamily="18" charset="0"/>
          </a:endParaRPr>
        </a:p>
      </dgm:t>
    </dgm:pt>
    <dgm:pt modelId="{D23A3097-A489-4341-97A7-97BF7F1924BF}" type="parTrans" cxnId="{01281066-ADE4-4E42-936B-DF8B0E65C01C}">
      <dgm:prSet/>
      <dgm:spPr/>
      <dgm:t>
        <a:bodyPr/>
        <a:lstStyle/>
        <a:p>
          <a:endParaRPr lang="ru-RU"/>
        </a:p>
      </dgm:t>
    </dgm:pt>
    <dgm:pt modelId="{C5DEB10E-2392-41D3-B241-6FBE6C84D4A0}" type="sibTrans" cxnId="{01281066-ADE4-4E42-936B-DF8B0E65C01C}">
      <dgm:prSet/>
      <dgm:spPr/>
      <dgm:t>
        <a:bodyPr/>
        <a:lstStyle/>
        <a:p>
          <a:endParaRPr lang="ru-RU"/>
        </a:p>
      </dgm:t>
    </dgm:pt>
    <dgm:pt modelId="{82D655F6-F3C9-434C-9EB4-60A123147544}" type="pres">
      <dgm:prSet presAssocID="{2628E05F-4C45-49B1-94F2-8CCFC5D14280}" presName="Name0" presStyleCnt="0">
        <dgm:presLayoutVars>
          <dgm:chPref val="1"/>
          <dgm:dir/>
          <dgm:animOne val="branch"/>
          <dgm:animLvl val="lvl"/>
          <dgm:resizeHandles val="exact"/>
        </dgm:presLayoutVars>
      </dgm:prSet>
      <dgm:spPr/>
      <dgm:t>
        <a:bodyPr/>
        <a:lstStyle/>
        <a:p>
          <a:endParaRPr lang="ru-RU"/>
        </a:p>
      </dgm:t>
    </dgm:pt>
    <dgm:pt modelId="{E1C4DA37-C7E7-4231-B36C-38607130E774}" type="pres">
      <dgm:prSet presAssocID="{BE1FDF93-1D11-4AA5-84C3-BFCC18DC01AA}" presName="root1" presStyleCnt="0"/>
      <dgm:spPr/>
    </dgm:pt>
    <dgm:pt modelId="{199403B8-0528-459A-85F1-F22A7B0C1640}" type="pres">
      <dgm:prSet presAssocID="{BE1FDF93-1D11-4AA5-84C3-BFCC18DC01AA}" presName="LevelOneTextNode" presStyleLbl="node0" presStyleIdx="0" presStyleCnt="1" custScaleX="80957" custLinFactX="-6468" custLinFactNeighborX="-100000" custLinFactNeighborY="-1141">
        <dgm:presLayoutVars>
          <dgm:chPref val="3"/>
        </dgm:presLayoutVars>
      </dgm:prSet>
      <dgm:spPr/>
      <dgm:t>
        <a:bodyPr/>
        <a:lstStyle/>
        <a:p>
          <a:endParaRPr lang="ru-RU"/>
        </a:p>
      </dgm:t>
    </dgm:pt>
    <dgm:pt modelId="{0B1A9CED-3023-4C7D-934C-F7012C964764}" type="pres">
      <dgm:prSet presAssocID="{BE1FDF93-1D11-4AA5-84C3-BFCC18DC01AA}" presName="level2hierChild" presStyleCnt="0"/>
      <dgm:spPr/>
    </dgm:pt>
    <dgm:pt modelId="{F1656F62-558C-4FE6-9BE9-9CDB1E473F4C}" type="pres">
      <dgm:prSet presAssocID="{B2D6A3CC-1E4E-473F-A2D2-B332F6EB6EE4}" presName="conn2-1" presStyleLbl="parChTrans1D2" presStyleIdx="0" presStyleCnt="8"/>
      <dgm:spPr/>
      <dgm:t>
        <a:bodyPr/>
        <a:lstStyle/>
        <a:p>
          <a:endParaRPr lang="ru-RU"/>
        </a:p>
      </dgm:t>
    </dgm:pt>
    <dgm:pt modelId="{487D3174-9789-4886-963B-8D3C1FE83A0F}" type="pres">
      <dgm:prSet presAssocID="{B2D6A3CC-1E4E-473F-A2D2-B332F6EB6EE4}" presName="connTx" presStyleLbl="parChTrans1D2" presStyleIdx="0" presStyleCnt="8"/>
      <dgm:spPr/>
      <dgm:t>
        <a:bodyPr/>
        <a:lstStyle/>
        <a:p>
          <a:endParaRPr lang="ru-RU"/>
        </a:p>
      </dgm:t>
    </dgm:pt>
    <dgm:pt modelId="{71B75052-A173-476F-997E-10BCA2944452}" type="pres">
      <dgm:prSet presAssocID="{3FC37492-4D57-4049-BCA5-142A0746CC71}" presName="root2" presStyleCnt="0"/>
      <dgm:spPr/>
    </dgm:pt>
    <dgm:pt modelId="{DE720FC0-E10C-4A8F-ACA3-1329DE4E058A}" type="pres">
      <dgm:prSet presAssocID="{3FC37492-4D57-4049-BCA5-142A0746CC71}" presName="LevelTwoTextNode" presStyleLbl="node2" presStyleIdx="0" presStyleCnt="8" custScaleX="83534" custScaleY="77005" custLinFactNeighborX="-6026" custLinFactNeighborY="-2804">
        <dgm:presLayoutVars>
          <dgm:chPref val="3"/>
        </dgm:presLayoutVars>
      </dgm:prSet>
      <dgm:spPr/>
      <dgm:t>
        <a:bodyPr/>
        <a:lstStyle/>
        <a:p>
          <a:endParaRPr lang="ru-RU"/>
        </a:p>
      </dgm:t>
    </dgm:pt>
    <dgm:pt modelId="{E734CA4F-4DB6-4743-B33D-E375CFC4CF85}" type="pres">
      <dgm:prSet presAssocID="{3FC37492-4D57-4049-BCA5-142A0746CC71}" presName="level3hierChild" presStyleCnt="0"/>
      <dgm:spPr/>
    </dgm:pt>
    <dgm:pt modelId="{B1E7B0ED-7E90-4184-B6DE-95A66DBB4E48}" type="pres">
      <dgm:prSet presAssocID="{D23A3097-A489-4341-97A7-97BF7F1924BF}" presName="conn2-1" presStyleLbl="parChTrans1D2" presStyleIdx="1" presStyleCnt="8"/>
      <dgm:spPr/>
      <dgm:t>
        <a:bodyPr/>
        <a:lstStyle/>
        <a:p>
          <a:endParaRPr lang="ru-RU"/>
        </a:p>
      </dgm:t>
    </dgm:pt>
    <dgm:pt modelId="{8D9209F8-9EC0-4F62-AD65-5D60B04BDBD1}" type="pres">
      <dgm:prSet presAssocID="{D23A3097-A489-4341-97A7-97BF7F1924BF}" presName="connTx" presStyleLbl="parChTrans1D2" presStyleIdx="1" presStyleCnt="8"/>
      <dgm:spPr/>
      <dgm:t>
        <a:bodyPr/>
        <a:lstStyle/>
        <a:p>
          <a:endParaRPr lang="ru-RU"/>
        </a:p>
      </dgm:t>
    </dgm:pt>
    <dgm:pt modelId="{A785F648-1701-4006-A4D8-4F45D4D54636}" type="pres">
      <dgm:prSet presAssocID="{B1CC8EB8-D1FD-4F68-BEA3-B53E6506D9DE}" presName="root2" presStyleCnt="0"/>
      <dgm:spPr/>
    </dgm:pt>
    <dgm:pt modelId="{028E35DF-E534-4C75-B2DC-67A6829810A1}" type="pres">
      <dgm:prSet presAssocID="{B1CC8EB8-D1FD-4F68-BEA3-B53E6506D9DE}" presName="LevelTwoTextNode" presStyleLbl="node2" presStyleIdx="1" presStyleCnt="8" custScaleX="84184" custLinFactNeighborX="-6686" custLinFactNeighborY="-6901">
        <dgm:presLayoutVars>
          <dgm:chPref val="3"/>
        </dgm:presLayoutVars>
      </dgm:prSet>
      <dgm:spPr/>
      <dgm:t>
        <a:bodyPr/>
        <a:lstStyle/>
        <a:p>
          <a:endParaRPr lang="ru-RU"/>
        </a:p>
      </dgm:t>
    </dgm:pt>
    <dgm:pt modelId="{D5CF8D02-7D08-450F-AB12-244C387047E4}" type="pres">
      <dgm:prSet presAssocID="{B1CC8EB8-D1FD-4F68-BEA3-B53E6506D9DE}" presName="level3hierChild" presStyleCnt="0"/>
      <dgm:spPr/>
    </dgm:pt>
    <dgm:pt modelId="{6C51DA28-0B46-4A36-9F34-220BB0866019}" type="pres">
      <dgm:prSet presAssocID="{749CA54E-542E-4145-BD16-F2ABDC377756}" presName="conn2-1" presStyleLbl="parChTrans1D2" presStyleIdx="2" presStyleCnt="8"/>
      <dgm:spPr/>
      <dgm:t>
        <a:bodyPr/>
        <a:lstStyle/>
        <a:p>
          <a:endParaRPr lang="ru-RU"/>
        </a:p>
      </dgm:t>
    </dgm:pt>
    <dgm:pt modelId="{AFC611B8-7105-4E64-A95E-682926C96A9A}" type="pres">
      <dgm:prSet presAssocID="{749CA54E-542E-4145-BD16-F2ABDC377756}" presName="connTx" presStyleLbl="parChTrans1D2" presStyleIdx="2" presStyleCnt="8"/>
      <dgm:spPr/>
      <dgm:t>
        <a:bodyPr/>
        <a:lstStyle/>
        <a:p>
          <a:endParaRPr lang="ru-RU"/>
        </a:p>
      </dgm:t>
    </dgm:pt>
    <dgm:pt modelId="{27D1BF4E-2A40-4FCF-9E2B-4C97C9DD10AF}" type="pres">
      <dgm:prSet presAssocID="{462FA533-74C6-414A-960C-2582A788E54D}" presName="root2" presStyleCnt="0"/>
      <dgm:spPr/>
    </dgm:pt>
    <dgm:pt modelId="{8016F053-BBD7-4535-B254-A275663F1859}" type="pres">
      <dgm:prSet presAssocID="{462FA533-74C6-414A-960C-2582A788E54D}" presName="LevelTwoTextNode" presStyleLbl="node2" presStyleIdx="2" presStyleCnt="8" custScaleX="83534" custLinFactNeighborX="-6026" custLinFactNeighborY="-2804">
        <dgm:presLayoutVars>
          <dgm:chPref val="3"/>
        </dgm:presLayoutVars>
      </dgm:prSet>
      <dgm:spPr/>
      <dgm:t>
        <a:bodyPr/>
        <a:lstStyle/>
        <a:p>
          <a:endParaRPr lang="ru-RU"/>
        </a:p>
      </dgm:t>
    </dgm:pt>
    <dgm:pt modelId="{27B6B8B2-2977-48EC-A1A6-C93185FB468D}" type="pres">
      <dgm:prSet presAssocID="{462FA533-74C6-414A-960C-2582A788E54D}" presName="level3hierChild" presStyleCnt="0"/>
      <dgm:spPr/>
    </dgm:pt>
    <dgm:pt modelId="{7B40291E-A621-42A6-895A-751B55399E8A}" type="pres">
      <dgm:prSet presAssocID="{B365CC7F-29CB-42D2-97E1-B5603831A6FE}" presName="conn2-1" presStyleLbl="parChTrans1D2" presStyleIdx="3" presStyleCnt="8"/>
      <dgm:spPr/>
      <dgm:t>
        <a:bodyPr/>
        <a:lstStyle/>
        <a:p>
          <a:endParaRPr lang="ru-RU"/>
        </a:p>
      </dgm:t>
    </dgm:pt>
    <dgm:pt modelId="{DE4E0CFA-4EE3-42AA-B67C-C1062397EDCA}" type="pres">
      <dgm:prSet presAssocID="{B365CC7F-29CB-42D2-97E1-B5603831A6FE}" presName="connTx" presStyleLbl="parChTrans1D2" presStyleIdx="3" presStyleCnt="8"/>
      <dgm:spPr/>
      <dgm:t>
        <a:bodyPr/>
        <a:lstStyle/>
        <a:p>
          <a:endParaRPr lang="ru-RU"/>
        </a:p>
      </dgm:t>
    </dgm:pt>
    <dgm:pt modelId="{9DEC154A-146E-491C-909E-A6EC778CED12}" type="pres">
      <dgm:prSet presAssocID="{BDC24D4C-4FA4-4236-82B5-3238A4D34ED6}" presName="root2" presStyleCnt="0"/>
      <dgm:spPr/>
    </dgm:pt>
    <dgm:pt modelId="{E1402E9F-6D44-48D7-8FA3-72BC41BCA252}" type="pres">
      <dgm:prSet presAssocID="{BDC24D4C-4FA4-4236-82B5-3238A4D34ED6}" presName="LevelTwoTextNode" presStyleLbl="node2" presStyleIdx="3" presStyleCnt="8" custScaleX="84184" custLinFactNeighborX="-6026" custLinFactNeighborY="0">
        <dgm:presLayoutVars>
          <dgm:chPref val="3"/>
        </dgm:presLayoutVars>
      </dgm:prSet>
      <dgm:spPr/>
      <dgm:t>
        <a:bodyPr/>
        <a:lstStyle/>
        <a:p>
          <a:endParaRPr lang="ru-RU"/>
        </a:p>
      </dgm:t>
    </dgm:pt>
    <dgm:pt modelId="{2907A43F-B618-4045-8A70-F1DC74E0D137}" type="pres">
      <dgm:prSet presAssocID="{BDC24D4C-4FA4-4236-82B5-3238A4D34ED6}" presName="level3hierChild" presStyleCnt="0"/>
      <dgm:spPr/>
    </dgm:pt>
    <dgm:pt modelId="{7A1301EE-6268-463C-90DC-B830295E0819}" type="pres">
      <dgm:prSet presAssocID="{FF161EF4-5777-4C88-8E22-B99B408B05D8}" presName="conn2-1" presStyleLbl="parChTrans1D2" presStyleIdx="4" presStyleCnt="8"/>
      <dgm:spPr/>
      <dgm:t>
        <a:bodyPr/>
        <a:lstStyle/>
        <a:p>
          <a:endParaRPr lang="ru-RU"/>
        </a:p>
      </dgm:t>
    </dgm:pt>
    <dgm:pt modelId="{742E5FC8-3BC6-4BC8-A487-D15A3EDF50C9}" type="pres">
      <dgm:prSet presAssocID="{FF161EF4-5777-4C88-8E22-B99B408B05D8}" presName="connTx" presStyleLbl="parChTrans1D2" presStyleIdx="4" presStyleCnt="8"/>
      <dgm:spPr/>
      <dgm:t>
        <a:bodyPr/>
        <a:lstStyle/>
        <a:p>
          <a:endParaRPr lang="ru-RU"/>
        </a:p>
      </dgm:t>
    </dgm:pt>
    <dgm:pt modelId="{C1D2209C-376D-43CD-B959-CDB9350C7EF4}" type="pres">
      <dgm:prSet presAssocID="{94C21AE3-A747-489B-BF24-B1608873E1D3}" presName="root2" presStyleCnt="0"/>
      <dgm:spPr/>
    </dgm:pt>
    <dgm:pt modelId="{19D25C6A-CDCB-4508-8E74-7D8388A34E18}" type="pres">
      <dgm:prSet presAssocID="{94C21AE3-A747-489B-BF24-B1608873E1D3}" presName="LevelTwoTextNode" presStyleLbl="node2" presStyleIdx="4" presStyleCnt="8" custScaleX="84184" custLinFactNeighborX="-6026" custLinFactNeighborY="0">
        <dgm:presLayoutVars>
          <dgm:chPref val="3"/>
        </dgm:presLayoutVars>
      </dgm:prSet>
      <dgm:spPr/>
      <dgm:t>
        <a:bodyPr/>
        <a:lstStyle/>
        <a:p>
          <a:endParaRPr lang="ru-RU"/>
        </a:p>
      </dgm:t>
    </dgm:pt>
    <dgm:pt modelId="{896A05F0-0668-4E26-A51C-EA71CAA187A3}" type="pres">
      <dgm:prSet presAssocID="{94C21AE3-A747-489B-BF24-B1608873E1D3}" presName="level3hierChild" presStyleCnt="0"/>
      <dgm:spPr/>
    </dgm:pt>
    <dgm:pt modelId="{C70BEF33-FF80-4FAB-BEB4-419987E2E6DF}" type="pres">
      <dgm:prSet presAssocID="{A0725091-52C6-4B94-8AB7-CEB2260CE6A0}" presName="conn2-1" presStyleLbl="parChTrans1D2" presStyleIdx="5" presStyleCnt="8"/>
      <dgm:spPr/>
      <dgm:t>
        <a:bodyPr/>
        <a:lstStyle/>
        <a:p>
          <a:endParaRPr lang="ru-RU"/>
        </a:p>
      </dgm:t>
    </dgm:pt>
    <dgm:pt modelId="{6505CF4F-788B-4874-B547-F37D08A514C1}" type="pres">
      <dgm:prSet presAssocID="{A0725091-52C6-4B94-8AB7-CEB2260CE6A0}" presName="connTx" presStyleLbl="parChTrans1D2" presStyleIdx="5" presStyleCnt="8"/>
      <dgm:spPr/>
      <dgm:t>
        <a:bodyPr/>
        <a:lstStyle/>
        <a:p>
          <a:endParaRPr lang="ru-RU"/>
        </a:p>
      </dgm:t>
    </dgm:pt>
    <dgm:pt modelId="{73AB782D-248D-4B6F-9CD5-2A07AFBD4E5D}" type="pres">
      <dgm:prSet presAssocID="{BC574429-2699-4AD6-8D0C-2CB7412505F8}" presName="root2" presStyleCnt="0"/>
      <dgm:spPr/>
    </dgm:pt>
    <dgm:pt modelId="{3FFC2C65-D4AA-48FF-A017-40092071A5B4}" type="pres">
      <dgm:prSet presAssocID="{BC574429-2699-4AD6-8D0C-2CB7412505F8}" presName="LevelTwoTextNode" presStyleLbl="node2" presStyleIdx="5" presStyleCnt="8" custScaleX="84184" custLinFactNeighborX="-6026" custLinFactNeighborY="0">
        <dgm:presLayoutVars>
          <dgm:chPref val="3"/>
        </dgm:presLayoutVars>
      </dgm:prSet>
      <dgm:spPr/>
      <dgm:t>
        <a:bodyPr/>
        <a:lstStyle/>
        <a:p>
          <a:endParaRPr lang="ru-RU"/>
        </a:p>
      </dgm:t>
    </dgm:pt>
    <dgm:pt modelId="{92FA224F-5DE3-4AAC-9C04-4710BE7A3274}" type="pres">
      <dgm:prSet presAssocID="{BC574429-2699-4AD6-8D0C-2CB7412505F8}" presName="level3hierChild" presStyleCnt="0"/>
      <dgm:spPr/>
    </dgm:pt>
    <dgm:pt modelId="{DEEC1C36-71EA-4D66-A279-01B7914C9582}" type="pres">
      <dgm:prSet presAssocID="{AE7263BC-A5FD-47AD-9A11-AF2E87D79CEA}" presName="conn2-1" presStyleLbl="parChTrans1D2" presStyleIdx="6" presStyleCnt="8"/>
      <dgm:spPr/>
      <dgm:t>
        <a:bodyPr/>
        <a:lstStyle/>
        <a:p>
          <a:endParaRPr lang="ru-RU"/>
        </a:p>
      </dgm:t>
    </dgm:pt>
    <dgm:pt modelId="{01B17DF7-7BAB-498E-8ABE-6DC320A067F6}" type="pres">
      <dgm:prSet presAssocID="{AE7263BC-A5FD-47AD-9A11-AF2E87D79CEA}" presName="connTx" presStyleLbl="parChTrans1D2" presStyleIdx="6" presStyleCnt="8"/>
      <dgm:spPr/>
      <dgm:t>
        <a:bodyPr/>
        <a:lstStyle/>
        <a:p>
          <a:endParaRPr lang="ru-RU"/>
        </a:p>
      </dgm:t>
    </dgm:pt>
    <dgm:pt modelId="{3F081EFE-D7EE-49A0-B0A1-C4459AF5572C}" type="pres">
      <dgm:prSet presAssocID="{62FE6726-F3D5-40EC-8A68-A38B68441281}" presName="root2" presStyleCnt="0"/>
      <dgm:spPr/>
    </dgm:pt>
    <dgm:pt modelId="{DE0ECD4F-8A8B-444D-877E-8149E667A8C3}" type="pres">
      <dgm:prSet presAssocID="{62FE6726-F3D5-40EC-8A68-A38B68441281}" presName="LevelTwoTextNode" presStyleLbl="node2" presStyleIdx="6" presStyleCnt="8" custScaleX="84184" custLinFactNeighborX="-6026" custLinFactNeighborY="0">
        <dgm:presLayoutVars>
          <dgm:chPref val="3"/>
        </dgm:presLayoutVars>
      </dgm:prSet>
      <dgm:spPr/>
      <dgm:t>
        <a:bodyPr/>
        <a:lstStyle/>
        <a:p>
          <a:endParaRPr lang="ru-RU"/>
        </a:p>
      </dgm:t>
    </dgm:pt>
    <dgm:pt modelId="{BE83AF08-E899-4723-9AD8-05F2EDB8AA4E}" type="pres">
      <dgm:prSet presAssocID="{62FE6726-F3D5-40EC-8A68-A38B68441281}" presName="level3hierChild" presStyleCnt="0"/>
      <dgm:spPr/>
    </dgm:pt>
    <dgm:pt modelId="{60A148D6-9B34-4EA6-9E2E-6D6BBA070879}" type="pres">
      <dgm:prSet presAssocID="{C13426CC-A234-4E2D-BC7D-2D2B585C1A78}" presName="conn2-1" presStyleLbl="parChTrans1D2" presStyleIdx="7" presStyleCnt="8"/>
      <dgm:spPr/>
      <dgm:t>
        <a:bodyPr/>
        <a:lstStyle/>
        <a:p>
          <a:endParaRPr lang="ru-RU"/>
        </a:p>
      </dgm:t>
    </dgm:pt>
    <dgm:pt modelId="{D51AFC76-C26D-4BCB-AACC-014561E03FA4}" type="pres">
      <dgm:prSet presAssocID="{C13426CC-A234-4E2D-BC7D-2D2B585C1A78}" presName="connTx" presStyleLbl="parChTrans1D2" presStyleIdx="7" presStyleCnt="8"/>
      <dgm:spPr/>
      <dgm:t>
        <a:bodyPr/>
        <a:lstStyle/>
        <a:p>
          <a:endParaRPr lang="ru-RU"/>
        </a:p>
      </dgm:t>
    </dgm:pt>
    <dgm:pt modelId="{37C5D3C0-1318-40ED-95DA-728244DF99E3}" type="pres">
      <dgm:prSet presAssocID="{0C4A18E3-AEE5-478A-B963-0172CFE2EA50}" presName="root2" presStyleCnt="0"/>
      <dgm:spPr/>
    </dgm:pt>
    <dgm:pt modelId="{A81F6BF8-E984-40C1-B0ED-B80F78B811F3}" type="pres">
      <dgm:prSet presAssocID="{0C4A18E3-AEE5-478A-B963-0172CFE2EA50}" presName="LevelTwoTextNode" presStyleLbl="node2" presStyleIdx="7" presStyleCnt="8" custScaleX="84184" custLinFactNeighborX="-6026" custLinFactNeighborY="0">
        <dgm:presLayoutVars>
          <dgm:chPref val="3"/>
        </dgm:presLayoutVars>
      </dgm:prSet>
      <dgm:spPr/>
      <dgm:t>
        <a:bodyPr/>
        <a:lstStyle/>
        <a:p>
          <a:endParaRPr lang="ru-RU"/>
        </a:p>
      </dgm:t>
    </dgm:pt>
    <dgm:pt modelId="{739456F3-A462-4760-8183-5B7271DD7532}" type="pres">
      <dgm:prSet presAssocID="{0C4A18E3-AEE5-478A-B963-0172CFE2EA50}" presName="level3hierChild" presStyleCnt="0"/>
      <dgm:spPr/>
    </dgm:pt>
  </dgm:ptLst>
  <dgm:cxnLst>
    <dgm:cxn modelId="{519E4276-841D-45DD-8622-00825CA7C012}" type="presOf" srcId="{BE1FDF93-1D11-4AA5-84C3-BFCC18DC01AA}" destId="{199403B8-0528-459A-85F1-F22A7B0C1640}" srcOrd="0" destOrd="0" presId="urn:microsoft.com/office/officeart/2008/layout/HorizontalMultiLevelHierarchy"/>
    <dgm:cxn modelId="{CBE5B3C7-50E1-44BF-A027-508963C3C524}" type="presOf" srcId="{A0725091-52C6-4B94-8AB7-CEB2260CE6A0}" destId="{C70BEF33-FF80-4FAB-BEB4-419987E2E6DF}" srcOrd="0" destOrd="0" presId="urn:microsoft.com/office/officeart/2008/layout/HorizontalMultiLevelHierarchy"/>
    <dgm:cxn modelId="{9B407D9E-65B3-4008-B642-769028199E99}" type="presOf" srcId="{D23A3097-A489-4341-97A7-97BF7F1924BF}" destId="{8D9209F8-9EC0-4F62-AD65-5D60B04BDBD1}" srcOrd="1" destOrd="0" presId="urn:microsoft.com/office/officeart/2008/layout/HorizontalMultiLevelHierarchy"/>
    <dgm:cxn modelId="{0A05A7DF-A54B-4648-963F-EAF7DCA60F5A}" type="presOf" srcId="{AE7263BC-A5FD-47AD-9A11-AF2E87D79CEA}" destId="{01B17DF7-7BAB-498E-8ABE-6DC320A067F6}" srcOrd="1" destOrd="0" presId="urn:microsoft.com/office/officeart/2008/layout/HorizontalMultiLevelHierarchy"/>
    <dgm:cxn modelId="{88D37458-67EA-482A-83A9-A1589B32A325}" type="presOf" srcId="{B1CC8EB8-D1FD-4F68-BEA3-B53E6506D9DE}" destId="{028E35DF-E534-4C75-B2DC-67A6829810A1}" srcOrd="0" destOrd="0" presId="urn:microsoft.com/office/officeart/2008/layout/HorizontalMultiLevelHierarchy"/>
    <dgm:cxn modelId="{D0C76FE8-1CA2-4660-9E2D-39DF802C4A5B}" srcId="{BE1FDF93-1D11-4AA5-84C3-BFCC18DC01AA}" destId="{BDC24D4C-4FA4-4236-82B5-3238A4D34ED6}" srcOrd="3" destOrd="0" parTransId="{B365CC7F-29CB-42D2-97E1-B5603831A6FE}" sibTransId="{27D67A34-472F-44B5-8643-C7E6A0DA0DB1}"/>
    <dgm:cxn modelId="{BD10FF0E-0E1F-4BA6-A8C2-D551CC64120F}" type="presOf" srcId="{B2D6A3CC-1E4E-473F-A2D2-B332F6EB6EE4}" destId="{F1656F62-558C-4FE6-9BE9-9CDB1E473F4C}" srcOrd="0" destOrd="0" presId="urn:microsoft.com/office/officeart/2008/layout/HorizontalMultiLevelHierarchy"/>
    <dgm:cxn modelId="{E315A626-B138-43F9-B695-679FD93F4E6E}" type="presOf" srcId="{BDC24D4C-4FA4-4236-82B5-3238A4D34ED6}" destId="{E1402E9F-6D44-48D7-8FA3-72BC41BCA252}" srcOrd="0" destOrd="0" presId="urn:microsoft.com/office/officeart/2008/layout/HorizontalMultiLevelHierarchy"/>
    <dgm:cxn modelId="{7EA0A3FA-0A48-409A-B778-68854DBB7A63}" type="presOf" srcId="{FF161EF4-5777-4C88-8E22-B99B408B05D8}" destId="{7A1301EE-6268-463C-90DC-B830295E0819}" srcOrd="0" destOrd="0" presId="urn:microsoft.com/office/officeart/2008/layout/HorizontalMultiLevelHierarchy"/>
    <dgm:cxn modelId="{AA2BD6BD-736E-49DE-AB6C-55967F646782}" type="presOf" srcId="{B365CC7F-29CB-42D2-97E1-B5603831A6FE}" destId="{7B40291E-A621-42A6-895A-751B55399E8A}" srcOrd="0" destOrd="0" presId="urn:microsoft.com/office/officeart/2008/layout/HorizontalMultiLevelHierarchy"/>
    <dgm:cxn modelId="{ACFC3C3D-6312-41AC-A228-A2631BDFF53D}" type="presOf" srcId="{462FA533-74C6-414A-960C-2582A788E54D}" destId="{8016F053-BBD7-4535-B254-A275663F1859}" srcOrd="0" destOrd="0" presId="urn:microsoft.com/office/officeart/2008/layout/HorizontalMultiLevelHierarchy"/>
    <dgm:cxn modelId="{157D59BE-2E34-4B26-BA38-4D71E7288592}" type="presOf" srcId="{BC574429-2699-4AD6-8D0C-2CB7412505F8}" destId="{3FFC2C65-D4AA-48FF-A017-40092071A5B4}" srcOrd="0" destOrd="0" presId="urn:microsoft.com/office/officeart/2008/layout/HorizontalMultiLevelHierarchy"/>
    <dgm:cxn modelId="{72D7E4B2-578F-4BD5-AA09-811328EA2C4C}" type="presOf" srcId="{C13426CC-A234-4E2D-BC7D-2D2B585C1A78}" destId="{D51AFC76-C26D-4BCB-AACC-014561E03FA4}" srcOrd="1" destOrd="0" presId="urn:microsoft.com/office/officeart/2008/layout/HorizontalMultiLevelHierarchy"/>
    <dgm:cxn modelId="{5599ACE5-8797-4E70-B942-4C21E3181FA1}" type="presOf" srcId="{62FE6726-F3D5-40EC-8A68-A38B68441281}" destId="{DE0ECD4F-8A8B-444D-877E-8149E667A8C3}" srcOrd="0" destOrd="0" presId="urn:microsoft.com/office/officeart/2008/layout/HorizontalMultiLevelHierarchy"/>
    <dgm:cxn modelId="{FC9C88C6-085A-4545-BC3E-1C06A798E94B}" type="presOf" srcId="{0C4A18E3-AEE5-478A-B963-0172CFE2EA50}" destId="{A81F6BF8-E984-40C1-B0ED-B80F78B811F3}" srcOrd="0" destOrd="0" presId="urn:microsoft.com/office/officeart/2008/layout/HorizontalMultiLevelHierarchy"/>
    <dgm:cxn modelId="{5A98556E-B4FC-4930-8C0D-25816D49E4E9}" srcId="{BE1FDF93-1D11-4AA5-84C3-BFCC18DC01AA}" destId="{BC574429-2699-4AD6-8D0C-2CB7412505F8}" srcOrd="5" destOrd="0" parTransId="{A0725091-52C6-4B94-8AB7-CEB2260CE6A0}" sibTransId="{33E05FEC-A676-4F4A-9802-7DC49C2C356E}"/>
    <dgm:cxn modelId="{A23A4D35-ED12-49A9-B664-70687FEDADC8}" srcId="{BE1FDF93-1D11-4AA5-84C3-BFCC18DC01AA}" destId="{3FC37492-4D57-4049-BCA5-142A0746CC71}" srcOrd="0" destOrd="0" parTransId="{B2D6A3CC-1E4E-473F-A2D2-B332F6EB6EE4}" sibTransId="{C0BAA3C8-D5F7-487A-B7BE-4F58418BEF89}"/>
    <dgm:cxn modelId="{C49D4600-7723-4EF4-9FB2-54A635F12C8B}" type="presOf" srcId="{A0725091-52C6-4B94-8AB7-CEB2260CE6A0}" destId="{6505CF4F-788B-4874-B547-F37D08A514C1}" srcOrd="1" destOrd="0" presId="urn:microsoft.com/office/officeart/2008/layout/HorizontalMultiLevelHierarchy"/>
    <dgm:cxn modelId="{43959A29-BCA6-426C-A95E-660A8D19F5C2}" srcId="{BE1FDF93-1D11-4AA5-84C3-BFCC18DC01AA}" destId="{462FA533-74C6-414A-960C-2582A788E54D}" srcOrd="2" destOrd="0" parTransId="{749CA54E-542E-4145-BD16-F2ABDC377756}" sibTransId="{4B28B622-1FC6-4444-9A5B-08D998B61E79}"/>
    <dgm:cxn modelId="{0AD98F1B-896E-4241-BE47-18F54138EC86}" type="presOf" srcId="{749CA54E-542E-4145-BD16-F2ABDC377756}" destId="{6C51DA28-0B46-4A36-9F34-220BB0866019}" srcOrd="0" destOrd="0" presId="urn:microsoft.com/office/officeart/2008/layout/HorizontalMultiLevelHierarchy"/>
    <dgm:cxn modelId="{41A2C2F9-15AA-4B9D-BBBC-4D23B355F418}" type="presOf" srcId="{C13426CC-A234-4E2D-BC7D-2D2B585C1A78}" destId="{60A148D6-9B34-4EA6-9E2E-6D6BBA070879}" srcOrd="0" destOrd="0" presId="urn:microsoft.com/office/officeart/2008/layout/HorizontalMultiLevelHierarchy"/>
    <dgm:cxn modelId="{FFBB96AE-49AD-4E76-90D0-2E34C07E54D6}" srcId="{BE1FDF93-1D11-4AA5-84C3-BFCC18DC01AA}" destId="{94C21AE3-A747-489B-BF24-B1608873E1D3}" srcOrd="4" destOrd="0" parTransId="{FF161EF4-5777-4C88-8E22-B99B408B05D8}" sibTransId="{16092907-2DFF-4830-83EE-57757843D4E3}"/>
    <dgm:cxn modelId="{2F13443F-6AF5-4158-8F4D-5ACFFC4090DF}" type="presOf" srcId="{FF161EF4-5777-4C88-8E22-B99B408B05D8}" destId="{742E5FC8-3BC6-4BC8-A487-D15A3EDF50C9}" srcOrd="1" destOrd="0" presId="urn:microsoft.com/office/officeart/2008/layout/HorizontalMultiLevelHierarchy"/>
    <dgm:cxn modelId="{F2AC3590-97D3-464A-8E4E-1D2419EFA762}" type="presOf" srcId="{2628E05F-4C45-49B1-94F2-8CCFC5D14280}" destId="{82D655F6-F3C9-434C-9EB4-60A123147544}" srcOrd="0" destOrd="0" presId="urn:microsoft.com/office/officeart/2008/layout/HorizontalMultiLevelHierarchy"/>
    <dgm:cxn modelId="{01281066-ADE4-4E42-936B-DF8B0E65C01C}" srcId="{BE1FDF93-1D11-4AA5-84C3-BFCC18DC01AA}" destId="{B1CC8EB8-D1FD-4F68-BEA3-B53E6506D9DE}" srcOrd="1" destOrd="0" parTransId="{D23A3097-A489-4341-97A7-97BF7F1924BF}" sibTransId="{C5DEB10E-2392-41D3-B241-6FBE6C84D4A0}"/>
    <dgm:cxn modelId="{B914B357-C478-4A19-80DC-52BD82BC144D}" srcId="{BE1FDF93-1D11-4AA5-84C3-BFCC18DC01AA}" destId="{0C4A18E3-AEE5-478A-B963-0172CFE2EA50}" srcOrd="7" destOrd="0" parTransId="{C13426CC-A234-4E2D-BC7D-2D2B585C1A78}" sibTransId="{87332B3D-C0D7-4C0F-AA48-1C6E5D8C2ACB}"/>
    <dgm:cxn modelId="{B8FA7407-18D5-48F2-91F2-25DD52224528}" srcId="{2628E05F-4C45-49B1-94F2-8CCFC5D14280}" destId="{BE1FDF93-1D11-4AA5-84C3-BFCC18DC01AA}" srcOrd="0" destOrd="0" parTransId="{CD98F1C2-3FC2-4F3F-8959-917311481CBA}" sibTransId="{8031F790-4DD1-4106-A2CC-FC0F2441F61F}"/>
    <dgm:cxn modelId="{07EF54D5-DF68-4FF5-8831-55EB800D6A38}" type="presOf" srcId="{B2D6A3CC-1E4E-473F-A2D2-B332F6EB6EE4}" destId="{487D3174-9789-4886-963B-8D3C1FE83A0F}" srcOrd="1" destOrd="0" presId="urn:microsoft.com/office/officeart/2008/layout/HorizontalMultiLevelHierarchy"/>
    <dgm:cxn modelId="{C85F0686-A94E-4268-A4FD-7A92BC6B22FD}" type="presOf" srcId="{D23A3097-A489-4341-97A7-97BF7F1924BF}" destId="{B1E7B0ED-7E90-4184-B6DE-95A66DBB4E48}" srcOrd="0" destOrd="0" presId="urn:microsoft.com/office/officeart/2008/layout/HorizontalMultiLevelHierarchy"/>
    <dgm:cxn modelId="{5A77C3F3-54DA-43C2-A064-322BC7193320}" type="presOf" srcId="{AE7263BC-A5FD-47AD-9A11-AF2E87D79CEA}" destId="{DEEC1C36-71EA-4D66-A279-01B7914C9582}" srcOrd="0" destOrd="0" presId="urn:microsoft.com/office/officeart/2008/layout/HorizontalMultiLevelHierarchy"/>
    <dgm:cxn modelId="{B48EF144-9500-41F2-813B-C5CEBF73ACE2}" type="presOf" srcId="{94C21AE3-A747-489B-BF24-B1608873E1D3}" destId="{19D25C6A-CDCB-4508-8E74-7D8388A34E18}" srcOrd="0" destOrd="0" presId="urn:microsoft.com/office/officeart/2008/layout/HorizontalMultiLevelHierarchy"/>
    <dgm:cxn modelId="{BD5171F1-D4FE-46D4-B837-A20C1B95959F}" type="presOf" srcId="{B365CC7F-29CB-42D2-97E1-B5603831A6FE}" destId="{DE4E0CFA-4EE3-42AA-B67C-C1062397EDCA}" srcOrd="1" destOrd="0" presId="urn:microsoft.com/office/officeart/2008/layout/HorizontalMultiLevelHierarchy"/>
    <dgm:cxn modelId="{2792918D-7D60-4FA8-8BED-0E73B086171C}" type="presOf" srcId="{3FC37492-4D57-4049-BCA5-142A0746CC71}" destId="{DE720FC0-E10C-4A8F-ACA3-1329DE4E058A}" srcOrd="0" destOrd="0" presId="urn:microsoft.com/office/officeart/2008/layout/HorizontalMultiLevelHierarchy"/>
    <dgm:cxn modelId="{02C052AE-7CEE-48C3-BE6F-392D38A4C60E}" type="presOf" srcId="{749CA54E-542E-4145-BD16-F2ABDC377756}" destId="{AFC611B8-7105-4E64-A95E-682926C96A9A}" srcOrd="1" destOrd="0" presId="urn:microsoft.com/office/officeart/2008/layout/HorizontalMultiLevelHierarchy"/>
    <dgm:cxn modelId="{903C303D-A53D-45F1-BCBB-04A8F818B983}" srcId="{BE1FDF93-1D11-4AA5-84C3-BFCC18DC01AA}" destId="{62FE6726-F3D5-40EC-8A68-A38B68441281}" srcOrd="6" destOrd="0" parTransId="{AE7263BC-A5FD-47AD-9A11-AF2E87D79CEA}" sibTransId="{C90679D4-0786-4E5E-8A55-878129857709}"/>
    <dgm:cxn modelId="{60039CDA-6F6E-4B81-8C13-5CE776C809B1}" type="presParOf" srcId="{82D655F6-F3C9-434C-9EB4-60A123147544}" destId="{E1C4DA37-C7E7-4231-B36C-38607130E774}" srcOrd="0" destOrd="0" presId="urn:microsoft.com/office/officeart/2008/layout/HorizontalMultiLevelHierarchy"/>
    <dgm:cxn modelId="{DC21108B-0511-4799-96A0-F47A500B416D}" type="presParOf" srcId="{E1C4DA37-C7E7-4231-B36C-38607130E774}" destId="{199403B8-0528-459A-85F1-F22A7B0C1640}" srcOrd="0" destOrd="0" presId="urn:microsoft.com/office/officeart/2008/layout/HorizontalMultiLevelHierarchy"/>
    <dgm:cxn modelId="{71CFF3CD-0509-4E08-BD62-565B59D16D41}" type="presParOf" srcId="{E1C4DA37-C7E7-4231-B36C-38607130E774}" destId="{0B1A9CED-3023-4C7D-934C-F7012C964764}" srcOrd="1" destOrd="0" presId="urn:microsoft.com/office/officeart/2008/layout/HorizontalMultiLevelHierarchy"/>
    <dgm:cxn modelId="{002E5682-B709-4B29-A5BF-D56473A8DB6E}" type="presParOf" srcId="{0B1A9CED-3023-4C7D-934C-F7012C964764}" destId="{F1656F62-558C-4FE6-9BE9-9CDB1E473F4C}" srcOrd="0" destOrd="0" presId="urn:microsoft.com/office/officeart/2008/layout/HorizontalMultiLevelHierarchy"/>
    <dgm:cxn modelId="{01F71707-6748-4839-A0C8-3590BF901DF8}" type="presParOf" srcId="{F1656F62-558C-4FE6-9BE9-9CDB1E473F4C}" destId="{487D3174-9789-4886-963B-8D3C1FE83A0F}" srcOrd="0" destOrd="0" presId="urn:microsoft.com/office/officeart/2008/layout/HorizontalMultiLevelHierarchy"/>
    <dgm:cxn modelId="{0D68AE04-1CBC-4F4F-81F5-0AB156138479}" type="presParOf" srcId="{0B1A9CED-3023-4C7D-934C-F7012C964764}" destId="{71B75052-A173-476F-997E-10BCA2944452}" srcOrd="1" destOrd="0" presId="urn:microsoft.com/office/officeart/2008/layout/HorizontalMultiLevelHierarchy"/>
    <dgm:cxn modelId="{0B340C70-BE9B-430F-A15F-872AC14FF7FB}" type="presParOf" srcId="{71B75052-A173-476F-997E-10BCA2944452}" destId="{DE720FC0-E10C-4A8F-ACA3-1329DE4E058A}" srcOrd="0" destOrd="0" presId="urn:microsoft.com/office/officeart/2008/layout/HorizontalMultiLevelHierarchy"/>
    <dgm:cxn modelId="{5DCE63FF-F27A-433F-A346-67DFF958D9FB}" type="presParOf" srcId="{71B75052-A173-476F-997E-10BCA2944452}" destId="{E734CA4F-4DB6-4743-B33D-E375CFC4CF85}" srcOrd="1" destOrd="0" presId="urn:microsoft.com/office/officeart/2008/layout/HorizontalMultiLevelHierarchy"/>
    <dgm:cxn modelId="{E4BB07F4-45B8-4620-A6C4-60B86F0289DE}" type="presParOf" srcId="{0B1A9CED-3023-4C7D-934C-F7012C964764}" destId="{B1E7B0ED-7E90-4184-B6DE-95A66DBB4E48}" srcOrd="2" destOrd="0" presId="urn:microsoft.com/office/officeart/2008/layout/HorizontalMultiLevelHierarchy"/>
    <dgm:cxn modelId="{E0CD4726-9986-4D63-842E-175A18948399}" type="presParOf" srcId="{B1E7B0ED-7E90-4184-B6DE-95A66DBB4E48}" destId="{8D9209F8-9EC0-4F62-AD65-5D60B04BDBD1}" srcOrd="0" destOrd="0" presId="urn:microsoft.com/office/officeart/2008/layout/HorizontalMultiLevelHierarchy"/>
    <dgm:cxn modelId="{8A06A0B5-AE00-4345-B150-DD960948D123}" type="presParOf" srcId="{0B1A9CED-3023-4C7D-934C-F7012C964764}" destId="{A785F648-1701-4006-A4D8-4F45D4D54636}" srcOrd="3" destOrd="0" presId="urn:microsoft.com/office/officeart/2008/layout/HorizontalMultiLevelHierarchy"/>
    <dgm:cxn modelId="{BC0743C6-4A48-4E98-83A1-707B50C7785A}" type="presParOf" srcId="{A785F648-1701-4006-A4D8-4F45D4D54636}" destId="{028E35DF-E534-4C75-B2DC-67A6829810A1}" srcOrd="0" destOrd="0" presId="urn:microsoft.com/office/officeart/2008/layout/HorizontalMultiLevelHierarchy"/>
    <dgm:cxn modelId="{3FC0C6D7-9C56-4181-8CF7-47D699EDCE7C}" type="presParOf" srcId="{A785F648-1701-4006-A4D8-4F45D4D54636}" destId="{D5CF8D02-7D08-450F-AB12-244C387047E4}" srcOrd="1" destOrd="0" presId="urn:microsoft.com/office/officeart/2008/layout/HorizontalMultiLevelHierarchy"/>
    <dgm:cxn modelId="{677AFFE1-A0CC-4089-9551-1A645101C83B}" type="presParOf" srcId="{0B1A9CED-3023-4C7D-934C-F7012C964764}" destId="{6C51DA28-0B46-4A36-9F34-220BB0866019}" srcOrd="4" destOrd="0" presId="urn:microsoft.com/office/officeart/2008/layout/HorizontalMultiLevelHierarchy"/>
    <dgm:cxn modelId="{0E5569DA-CA48-4E81-B41A-90A453A656F8}" type="presParOf" srcId="{6C51DA28-0B46-4A36-9F34-220BB0866019}" destId="{AFC611B8-7105-4E64-A95E-682926C96A9A}" srcOrd="0" destOrd="0" presId="urn:microsoft.com/office/officeart/2008/layout/HorizontalMultiLevelHierarchy"/>
    <dgm:cxn modelId="{5011C1FA-0FCB-4823-93F0-67BD7ABD23CA}" type="presParOf" srcId="{0B1A9CED-3023-4C7D-934C-F7012C964764}" destId="{27D1BF4E-2A40-4FCF-9E2B-4C97C9DD10AF}" srcOrd="5" destOrd="0" presId="urn:microsoft.com/office/officeart/2008/layout/HorizontalMultiLevelHierarchy"/>
    <dgm:cxn modelId="{4294665A-FB8A-4527-A433-2D2AAAC7D66C}" type="presParOf" srcId="{27D1BF4E-2A40-4FCF-9E2B-4C97C9DD10AF}" destId="{8016F053-BBD7-4535-B254-A275663F1859}" srcOrd="0" destOrd="0" presId="urn:microsoft.com/office/officeart/2008/layout/HorizontalMultiLevelHierarchy"/>
    <dgm:cxn modelId="{2D1979E9-D018-4A86-9EC1-DF30A8549EDA}" type="presParOf" srcId="{27D1BF4E-2A40-4FCF-9E2B-4C97C9DD10AF}" destId="{27B6B8B2-2977-48EC-A1A6-C93185FB468D}" srcOrd="1" destOrd="0" presId="urn:microsoft.com/office/officeart/2008/layout/HorizontalMultiLevelHierarchy"/>
    <dgm:cxn modelId="{3ADDFD38-A52B-4997-BC75-29271723BC56}" type="presParOf" srcId="{0B1A9CED-3023-4C7D-934C-F7012C964764}" destId="{7B40291E-A621-42A6-895A-751B55399E8A}" srcOrd="6" destOrd="0" presId="urn:microsoft.com/office/officeart/2008/layout/HorizontalMultiLevelHierarchy"/>
    <dgm:cxn modelId="{DC418992-9E8D-4844-B2D7-1EB0C382F434}" type="presParOf" srcId="{7B40291E-A621-42A6-895A-751B55399E8A}" destId="{DE4E0CFA-4EE3-42AA-B67C-C1062397EDCA}" srcOrd="0" destOrd="0" presId="urn:microsoft.com/office/officeart/2008/layout/HorizontalMultiLevelHierarchy"/>
    <dgm:cxn modelId="{41C8985F-0B68-42F7-BBC5-BE262DA65B74}" type="presParOf" srcId="{0B1A9CED-3023-4C7D-934C-F7012C964764}" destId="{9DEC154A-146E-491C-909E-A6EC778CED12}" srcOrd="7" destOrd="0" presId="urn:microsoft.com/office/officeart/2008/layout/HorizontalMultiLevelHierarchy"/>
    <dgm:cxn modelId="{052F4E4A-C217-47C6-904D-722E3726A6F3}" type="presParOf" srcId="{9DEC154A-146E-491C-909E-A6EC778CED12}" destId="{E1402E9F-6D44-48D7-8FA3-72BC41BCA252}" srcOrd="0" destOrd="0" presId="urn:microsoft.com/office/officeart/2008/layout/HorizontalMultiLevelHierarchy"/>
    <dgm:cxn modelId="{C330442A-038B-4622-9336-A5AA7FDF9586}" type="presParOf" srcId="{9DEC154A-146E-491C-909E-A6EC778CED12}" destId="{2907A43F-B618-4045-8A70-F1DC74E0D137}" srcOrd="1" destOrd="0" presId="urn:microsoft.com/office/officeart/2008/layout/HorizontalMultiLevelHierarchy"/>
    <dgm:cxn modelId="{834CB9B6-4800-41B2-AC57-6ED921ADC260}" type="presParOf" srcId="{0B1A9CED-3023-4C7D-934C-F7012C964764}" destId="{7A1301EE-6268-463C-90DC-B830295E0819}" srcOrd="8" destOrd="0" presId="urn:microsoft.com/office/officeart/2008/layout/HorizontalMultiLevelHierarchy"/>
    <dgm:cxn modelId="{763A8927-57EA-43E4-A26A-EE403611D8A0}" type="presParOf" srcId="{7A1301EE-6268-463C-90DC-B830295E0819}" destId="{742E5FC8-3BC6-4BC8-A487-D15A3EDF50C9}" srcOrd="0" destOrd="0" presId="urn:microsoft.com/office/officeart/2008/layout/HorizontalMultiLevelHierarchy"/>
    <dgm:cxn modelId="{4F69398B-70E6-42DB-8833-9094D986E699}" type="presParOf" srcId="{0B1A9CED-3023-4C7D-934C-F7012C964764}" destId="{C1D2209C-376D-43CD-B959-CDB9350C7EF4}" srcOrd="9" destOrd="0" presId="urn:microsoft.com/office/officeart/2008/layout/HorizontalMultiLevelHierarchy"/>
    <dgm:cxn modelId="{BB2B567B-F02E-4641-AD94-66C811454F17}" type="presParOf" srcId="{C1D2209C-376D-43CD-B959-CDB9350C7EF4}" destId="{19D25C6A-CDCB-4508-8E74-7D8388A34E18}" srcOrd="0" destOrd="0" presId="urn:microsoft.com/office/officeart/2008/layout/HorizontalMultiLevelHierarchy"/>
    <dgm:cxn modelId="{EC63DC63-886C-4E3A-9A74-9F83D652EA48}" type="presParOf" srcId="{C1D2209C-376D-43CD-B959-CDB9350C7EF4}" destId="{896A05F0-0668-4E26-A51C-EA71CAA187A3}" srcOrd="1" destOrd="0" presId="urn:microsoft.com/office/officeart/2008/layout/HorizontalMultiLevelHierarchy"/>
    <dgm:cxn modelId="{9F6DF4FD-1868-424D-ABC5-DEAB84C0D65D}" type="presParOf" srcId="{0B1A9CED-3023-4C7D-934C-F7012C964764}" destId="{C70BEF33-FF80-4FAB-BEB4-419987E2E6DF}" srcOrd="10" destOrd="0" presId="urn:microsoft.com/office/officeart/2008/layout/HorizontalMultiLevelHierarchy"/>
    <dgm:cxn modelId="{2DDE25CD-2B2A-4CA4-85B1-BF7C92190D16}" type="presParOf" srcId="{C70BEF33-FF80-4FAB-BEB4-419987E2E6DF}" destId="{6505CF4F-788B-4874-B547-F37D08A514C1}" srcOrd="0" destOrd="0" presId="urn:microsoft.com/office/officeart/2008/layout/HorizontalMultiLevelHierarchy"/>
    <dgm:cxn modelId="{E2A9FBFC-E77F-43A5-B2F0-1952321AE16C}" type="presParOf" srcId="{0B1A9CED-3023-4C7D-934C-F7012C964764}" destId="{73AB782D-248D-4B6F-9CD5-2A07AFBD4E5D}" srcOrd="11" destOrd="0" presId="urn:microsoft.com/office/officeart/2008/layout/HorizontalMultiLevelHierarchy"/>
    <dgm:cxn modelId="{5449DBB3-DA93-4D94-9B1E-CDE6A18B5930}" type="presParOf" srcId="{73AB782D-248D-4B6F-9CD5-2A07AFBD4E5D}" destId="{3FFC2C65-D4AA-48FF-A017-40092071A5B4}" srcOrd="0" destOrd="0" presId="urn:microsoft.com/office/officeart/2008/layout/HorizontalMultiLevelHierarchy"/>
    <dgm:cxn modelId="{BE102452-081B-4559-9EC7-70C7830F2BAC}" type="presParOf" srcId="{73AB782D-248D-4B6F-9CD5-2A07AFBD4E5D}" destId="{92FA224F-5DE3-4AAC-9C04-4710BE7A3274}" srcOrd="1" destOrd="0" presId="urn:microsoft.com/office/officeart/2008/layout/HorizontalMultiLevelHierarchy"/>
    <dgm:cxn modelId="{B5EDE182-ABD1-45B3-8BB6-870E5C38DC15}" type="presParOf" srcId="{0B1A9CED-3023-4C7D-934C-F7012C964764}" destId="{DEEC1C36-71EA-4D66-A279-01B7914C9582}" srcOrd="12" destOrd="0" presId="urn:microsoft.com/office/officeart/2008/layout/HorizontalMultiLevelHierarchy"/>
    <dgm:cxn modelId="{BD6CEB90-606D-429E-B209-445095F8DB0D}" type="presParOf" srcId="{DEEC1C36-71EA-4D66-A279-01B7914C9582}" destId="{01B17DF7-7BAB-498E-8ABE-6DC320A067F6}" srcOrd="0" destOrd="0" presId="urn:microsoft.com/office/officeart/2008/layout/HorizontalMultiLevelHierarchy"/>
    <dgm:cxn modelId="{AA55E235-3BBF-4FCC-A2CD-DA49B4F4C5FD}" type="presParOf" srcId="{0B1A9CED-3023-4C7D-934C-F7012C964764}" destId="{3F081EFE-D7EE-49A0-B0A1-C4459AF5572C}" srcOrd="13" destOrd="0" presId="urn:microsoft.com/office/officeart/2008/layout/HorizontalMultiLevelHierarchy"/>
    <dgm:cxn modelId="{8CF4C763-2C2F-44EF-AB79-87C1DCB28641}" type="presParOf" srcId="{3F081EFE-D7EE-49A0-B0A1-C4459AF5572C}" destId="{DE0ECD4F-8A8B-444D-877E-8149E667A8C3}" srcOrd="0" destOrd="0" presId="urn:microsoft.com/office/officeart/2008/layout/HorizontalMultiLevelHierarchy"/>
    <dgm:cxn modelId="{5646A707-9090-4007-8FBA-9EFA3EC7CE9F}" type="presParOf" srcId="{3F081EFE-D7EE-49A0-B0A1-C4459AF5572C}" destId="{BE83AF08-E899-4723-9AD8-05F2EDB8AA4E}" srcOrd="1" destOrd="0" presId="urn:microsoft.com/office/officeart/2008/layout/HorizontalMultiLevelHierarchy"/>
    <dgm:cxn modelId="{E067E03C-54B6-41B0-AC7D-E4984E6E983C}" type="presParOf" srcId="{0B1A9CED-3023-4C7D-934C-F7012C964764}" destId="{60A148D6-9B34-4EA6-9E2E-6D6BBA070879}" srcOrd="14" destOrd="0" presId="urn:microsoft.com/office/officeart/2008/layout/HorizontalMultiLevelHierarchy"/>
    <dgm:cxn modelId="{18482199-09AA-45C0-8809-6F260FFDC0B7}" type="presParOf" srcId="{60A148D6-9B34-4EA6-9E2E-6D6BBA070879}" destId="{D51AFC76-C26D-4BCB-AACC-014561E03FA4}" srcOrd="0" destOrd="0" presId="urn:microsoft.com/office/officeart/2008/layout/HorizontalMultiLevelHierarchy"/>
    <dgm:cxn modelId="{8B17AAA1-38D5-4662-AD20-CE294F8BD001}" type="presParOf" srcId="{0B1A9CED-3023-4C7D-934C-F7012C964764}" destId="{37C5D3C0-1318-40ED-95DA-728244DF99E3}" srcOrd="15" destOrd="0" presId="urn:microsoft.com/office/officeart/2008/layout/HorizontalMultiLevelHierarchy"/>
    <dgm:cxn modelId="{0FD0A441-8EA0-4F49-83FB-40F595B32A6E}" type="presParOf" srcId="{37C5D3C0-1318-40ED-95DA-728244DF99E3}" destId="{A81F6BF8-E984-40C1-B0ED-B80F78B811F3}" srcOrd="0" destOrd="0" presId="urn:microsoft.com/office/officeart/2008/layout/HorizontalMultiLevelHierarchy"/>
    <dgm:cxn modelId="{C824026D-DB4D-4A36-AD61-51D31952D262}" type="presParOf" srcId="{37C5D3C0-1318-40ED-95DA-728244DF99E3}" destId="{739456F3-A462-4760-8183-5B7271DD7532}"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EE93C-BD3B-472F-9738-1177ABCF7192}" type="doc">
      <dgm:prSet loTypeId="urn:microsoft.com/office/officeart/2005/8/layout/vList3#1" loCatId="list" qsTypeId="urn:microsoft.com/office/officeart/2005/8/quickstyle/3d3" qsCatId="3D" csTypeId="urn:microsoft.com/office/officeart/2005/8/colors/accent1_2" csCatId="accent1" phldr="1"/>
      <dgm:spPr/>
      <dgm:t>
        <a:bodyPr/>
        <a:lstStyle/>
        <a:p>
          <a:endParaRPr lang="ru-RU"/>
        </a:p>
      </dgm:t>
    </dgm:pt>
    <dgm:pt modelId="{8B16E102-DD8E-4AF5-92EB-9F882D9302C8}">
      <dgm:prSet phldrT="[Текст]" custT="1"/>
      <dgm:spPr>
        <a:solidFill>
          <a:srgbClr val="92D050"/>
        </a:solidFill>
      </dgm:spPr>
      <dgm:t>
        <a:bodyPr/>
        <a:lstStyle/>
        <a:p>
          <a:pPr algn="l"/>
          <a:r>
            <a:rPr lang="ru-RU" sz="1500" b="1" dirty="0" smtClean="0">
              <a:solidFill>
                <a:srgbClr val="0000FF"/>
              </a:solidFill>
            </a:rPr>
            <a:t> </a:t>
          </a:r>
          <a:r>
            <a:rPr lang="ru-RU" sz="1600" b="1" dirty="0" smtClean="0">
              <a:solidFill>
                <a:srgbClr val="0000FF"/>
              </a:solidFill>
            </a:rPr>
            <a:t>Общегосударственные вопросы</a:t>
          </a:r>
          <a:endParaRPr lang="ru-RU" sz="1600" b="1" dirty="0">
            <a:solidFill>
              <a:srgbClr val="0000FF"/>
            </a:solidFill>
          </a:endParaRPr>
        </a:p>
      </dgm:t>
    </dgm:pt>
    <dgm:pt modelId="{0FA7A6FD-FE16-46EE-AD8D-1D7240966A72}" type="parTrans" cxnId="{08644A00-10E9-4369-ACDA-A4CC80EF9B8E}">
      <dgm:prSet/>
      <dgm:spPr/>
      <dgm:t>
        <a:bodyPr/>
        <a:lstStyle/>
        <a:p>
          <a:endParaRPr lang="ru-RU"/>
        </a:p>
      </dgm:t>
    </dgm:pt>
    <dgm:pt modelId="{19F50E53-B61B-4B0E-BB1D-92402A2210B3}" type="sibTrans" cxnId="{08644A00-10E9-4369-ACDA-A4CC80EF9B8E}">
      <dgm:prSet/>
      <dgm:spPr/>
      <dgm:t>
        <a:bodyPr/>
        <a:lstStyle/>
        <a:p>
          <a:endParaRPr lang="ru-RU"/>
        </a:p>
      </dgm:t>
    </dgm:pt>
    <dgm:pt modelId="{4C13DAEB-BF69-416E-AC57-214BA4705FFF}">
      <dgm:prSet phldrT="[Текст]" custT="1"/>
      <dgm:spPr>
        <a:solidFill>
          <a:srgbClr val="92D050"/>
        </a:solidFill>
      </dgm:spPr>
      <dgm:t>
        <a:bodyPr/>
        <a:lstStyle/>
        <a:p>
          <a:pPr algn="l"/>
          <a:r>
            <a:rPr lang="ru-RU" sz="1600" b="1" dirty="0" smtClean="0">
              <a:solidFill>
                <a:srgbClr val="0000FF"/>
              </a:solidFill>
            </a:rPr>
            <a:t>  Национальная оборона</a:t>
          </a:r>
          <a:endParaRPr lang="ru-RU" sz="1600" b="1" dirty="0">
            <a:solidFill>
              <a:srgbClr val="0000FF"/>
            </a:solidFill>
          </a:endParaRPr>
        </a:p>
      </dgm:t>
    </dgm:pt>
    <dgm:pt modelId="{7F0F9725-FF53-494E-AA84-902D2BD0C2C8}" type="parTrans" cxnId="{EEA471B5-139C-4C5A-AEC9-86D0C2BC653C}">
      <dgm:prSet/>
      <dgm:spPr/>
      <dgm:t>
        <a:bodyPr/>
        <a:lstStyle/>
        <a:p>
          <a:endParaRPr lang="ru-RU"/>
        </a:p>
      </dgm:t>
    </dgm:pt>
    <dgm:pt modelId="{57164EB9-98FC-4F90-BCDC-3AB853C4DEC1}" type="sibTrans" cxnId="{EEA471B5-139C-4C5A-AEC9-86D0C2BC653C}">
      <dgm:prSet/>
      <dgm:spPr/>
      <dgm:t>
        <a:bodyPr/>
        <a:lstStyle/>
        <a:p>
          <a:endParaRPr lang="ru-RU"/>
        </a:p>
      </dgm:t>
    </dgm:pt>
    <dgm:pt modelId="{58B5134F-89D3-4477-9E74-AEFBA82EDECA}">
      <dgm:prSet phldrT="[Текст]" custT="1"/>
      <dgm:spPr>
        <a:solidFill>
          <a:srgbClr val="92D050"/>
        </a:solidFill>
      </dgm:spPr>
      <dgm:t>
        <a:bodyPr/>
        <a:lstStyle/>
        <a:p>
          <a:pPr algn="l"/>
          <a:r>
            <a:rPr lang="ru-RU" sz="1400" b="1" dirty="0" smtClean="0">
              <a:solidFill>
                <a:srgbClr val="0000FF"/>
              </a:solidFill>
            </a:rPr>
            <a:t>Национальная безопасность и правоохранительная деятельность</a:t>
          </a:r>
          <a:endParaRPr lang="ru-RU" sz="1400" b="1" dirty="0">
            <a:solidFill>
              <a:srgbClr val="0000FF"/>
            </a:solidFill>
          </a:endParaRPr>
        </a:p>
      </dgm:t>
    </dgm:pt>
    <dgm:pt modelId="{38B24DB6-1421-4005-930E-39F95CF0C284}" type="parTrans" cxnId="{125443F6-BEC8-4516-AA4E-375D6381495D}">
      <dgm:prSet/>
      <dgm:spPr/>
      <dgm:t>
        <a:bodyPr/>
        <a:lstStyle/>
        <a:p>
          <a:endParaRPr lang="ru-RU"/>
        </a:p>
      </dgm:t>
    </dgm:pt>
    <dgm:pt modelId="{D554355A-E79E-4AD7-85EA-EFD80D380619}" type="sibTrans" cxnId="{125443F6-BEC8-4516-AA4E-375D6381495D}">
      <dgm:prSet/>
      <dgm:spPr/>
      <dgm:t>
        <a:bodyPr/>
        <a:lstStyle/>
        <a:p>
          <a:endParaRPr lang="ru-RU"/>
        </a:p>
      </dgm:t>
    </dgm:pt>
    <dgm:pt modelId="{12F6C2E2-AFCF-4592-96C6-6E869F990BF1}">
      <dgm:prSet phldrT="[Текст]"/>
      <dgm:spPr>
        <a:solidFill>
          <a:srgbClr val="92D050"/>
        </a:solidFill>
      </dgm:spPr>
      <dgm:t>
        <a:bodyPr/>
        <a:lstStyle/>
        <a:p>
          <a:pPr algn="l"/>
          <a:r>
            <a:rPr lang="ru-RU" b="1" dirty="0" smtClean="0">
              <a:solidFill>
                <a:srgbClr val="0000FF"/>
              </a:solidFill>
            </a:rPr>
            <a:t>Национальная экономика</a:t>
          </a:r>
          <a:endParaRPr lang="ru-RU" b="1" dirty="0">
            <a:solidFill>
              <a:srgbClr val="0000FF"/>
            </a:solidFill>
          </a:endParaRPr>
        </a:p>
      </dgm:t>
    </dgm:pt>
    <dgm:pt modelId="{7BD8CCC5-0D85-40E9-A53B-E392F80E6542}" type="parTrans" cxnId="{9A24D056-C0D2-435F-8940-0977C23BA444}">
      <dgm:prSet/>
      <dgm:spPr/>
      <dgm:t>
        <a:bodyPr/>
        <a:lstStyle/>
        <a:p>
          <a:endParaRPr lang="ru-RU"/>
        </a:p>
      </dgm:t>
    </dgm:pt>
    <dgm:pt modelId="{9DE50121-91DB-41C3-BE4B-A8F2870F630D}" type="sibTrans" cxnId="{9A24D056-C0D2-435F-8940-0977C23BA444}">
      <dgm:prSet/>
      <dgm:spPr/>
      <dgm:t>
        <a:bodyPr/>
        <a:lstStyle/>
        <a:p>
          <a:endParaRPr lang="ru-RU"/>
        </a:p>
      </dgm:t>
    </dgm:pt>
    <dgm:pt modelId="{48566B87-A989-4657-A21F-E93E213AC025}">
      <dgm:prSet phldrT="[Текст]"/>
      <dgm:spPr>
        <a:solidFill>
          <a:srgbClr val="92D050"/>
        </a:solidFill>
      </dgm:spPr>
      <dgm:t>
        <a:bodyPr/>
        <a:lstStyle/>
        <a:p>
          <a:pPr algn="l"/>
          <a:r>
            <a:rPr lang="ru-RU" b="1" dirty="0" smtClean="0">
              <a:solidFill>
                <a:srgbClr val="0000FF"/>
              </a:solidFill>
            </a:rPr>
            <a:t>Жилищно- коммунальное хозяйство</a:t>
          </a:r>
          <a:endParaRPr lang="ru-RU" b="1" dirty="0">
            <a:solidFill>
              <a:srgbClr val="0000FF"/>
            </a:solidFill>
          </a:endParaRPr>
        </a:p>
      </dgm:t>
    </dgm:pt>
    <dgm:pt modelId="{B28150E4-3B77-4E10-90B3-3F80EF8E3331}" type="parTrans" cxnId="{B0B47098-F418-4B27-955E-8B19286FC4C6}">
      <dgm:prSet/>
      <dgm:spPr/>
      <dgm:t>
        <a:bodyPr/>
        <a:lstStyle/>
        <a:p>
          <a:endParaRPr lang="ru-RU"/>
        </a:p>
      </dgm:t>
    </dgm:pt>
    <dgm:pt modelId="{EAFE0FF9-057C-47D0-A4CD-56855C23EE06}" type="sibTrans" cxnId="{B0B47098-F418-4B27-955E-8B19286FC4C6}">
      <dgm:prSet/>
      <dgm:spPr/>
      <dgm:t>
        <a:bodyPr/>
        <a:lstStyle/>
        <a:p>
          <a:endParaRPr lang="ru-RU"/>
        </a:p>
      </dgm:t>
    </dgm:pt>
    <dgm:pt modelId="{F780CC5C-4F3C-428F-8F44-0D2FEB5D44A1}">
      <dgm:prSet phldrT="[Текст]"/>
      <dgm:spPr>
        <a:solidFill>
          <a:srgbClr val="92D050"/>
        </a:solidFill>
      </dgm:spPr>
      <dgm:t>
        <a:bodyPr/>
        <a:lstStyle/>
        <a:p>
          <a:pPr algn="l"/>
          <a:r>
            <a:rPr lang="ru-RU" b="1" dirty="0" smtClean="0">
              <a:solidFill>
                <a:srgbClr val="0000FF"/>
              </a:solidFill>
            </a:rPr>
            <a:t>Здравоохранение</a:t>
          </a:r>
          <a:endParaRPr lang="ru-RU" b="1" dirty="0">
            <a:solidFill>
              <a:srgbClr val="0000FF"/>
            </a:solidFill>
          </a:endParaRPr>
        </a:p>
      </dgm:t>
    </dgm:pt>
    <dgm:pt modelId="{42DB9853-5F07-46C8-88A9-473ADFDF1BE3}" type="parTrans" cxnId="{3098C7B8-B02D-4BE1-9CAE-F6B6C7F9278D}">
      <dgm:prSet/>
      <dgm:spPr/>
      <dgm:t>
        <a:bodyPr/>
        <a:lstStyle/>
        <a:p>
          <a:endParaRPr lang="ru-RU"/>
        </a:p>
      </dgm:t>
    </dgm:pt>
    <dgm:pt modelId="{0FFA4700-36B1-40C7-A783-B05F2910FA71}" type="sibTrans" cxnId="{3098C7B8-B02D-4BE1-9CAE-F6B6C7F9278D}">
      <dgm:prSet/>
      <dgm:spPr/>
      <dgm:t>
        <a:bodyPr/>
        <a:lstStyle/>
        <a:p>
          <a:endParaRPr lang="ru-RU"/>
        </a:p>
      </dgm:t>
    </dgm:pt>
    <dgm:pt modelId="{C26E1DB7-07F5-4F5F-8031-418A57D920E4}">
      <dgm:prSet phldrT="[Текст]"/>
      <dgm:spPr>
        <a:solidFill>
          <a:srgbClr val="92D050"/>
        </a:solidFill>
      </dgm:spPr>
      <dgm:t>
        <a:bodyPr/>
        <a:lstStyle/>
        <a:p>
          <a:pPr algn="l"/>
          <a:r>
            <a:rPr lang="ru-RU" b="1" dirty="0" smtClean="0">
              <a:solidFill>
                <a:srgbClr val="0000FF"/>
              </a:solidFill>
            </a:rPr>
            <a:t>Образование</a:t>
          </a:r>
          <a:endParaRPr lang="ru-RU" b="1" dirty="0">
            <a:solidFill>
              <a:srgbClr val="0000FF"/>
            </a:solidFill>
          </a:endParaRPr>
        </a:p>
      </dgm:t>
    </dgm:pt>
    <dgm:pt modelId="{AFDB7D2D-CEE7-4EB4-86DD-1C3BEE1EC05D}" type="parTrans" cxnId="{A7BBC15D-91CD-4E39-89DC-A4A9E093E5DF}">
      <dgm:prSet/>
      <dgm:spPr/>
      <dgm:t>
        <a:bodyPr/>
        <a:lstStyle/>
        <a:p>
          <a:endParaRPr lang="ru-RU"/>
        </a:p>
      </dgm:t>
    </dgm:pt>
    <dgm:pt modelId="{7545DC0A-38AC-4658-BA0E-AECD8649A532}" type="sibTrans" cxnId="{A7BBC15D-91CD-4E39-89DC-A4A9E093E5DF}">
      <dgm:prSet/>
      <dgm:spPr/>
      <dgm:t>
        <a:bodyPr/>
        <a:lstStyle/>
        <a:p>
          <a:endParaRPr lang="ru-RU"/>
        </a:p>
      </dgm:t>
    </dgm:pt>
    <dgm:pt modelId="{5D3F2E52-1879-4954-B2B1-A1FCBB09EF3E}">
      <dgm:prSet phldrT="[Текст]"/>
      <dgm:spPr>
        <a:solidFill>
          <a:srgbClr val="92D050"/>
        </a:solidFill>
      </dgm:spPr>
      <dgm:t>
        <a:bodyPr/>
        <a:lstStyle/>
        <a:p>
          <a:pPr algn="l"/>
          <a:r>
            <a:rPr lang="ru-RU" b="1" dirty="0" smtClean="0">
              <a:solidFill>
                <a:srgbClr val="0000FF"/>
              </a:solidFill>
            </a:rPr>
            <a:t>Культура</a:t>
          </a:r>
          <a:endParaRPr lang="ru-RU" b="1" dirty="0">
            <a:solidFill>
              <a:srgbClr val="0000FF"/>
            </a:solidFill>
          </a:endParaRPr>
        </a:p>
      </dgm:t>
    </dgm:pt>
    <dgm:pt modelId="{683596DA-9BFB-4015-80E4-E552BBC582A7}" type="parTrans" cxnId="{D797BE73-4597-4CEF-8A0D-351B040F1F5E}">
      <dgm:prSet/>
      <dgm:spPr/>
      <dgm:t>
        <a:bodyPr/>
        <a:lstStyle/>
        <a:p>
          <a:endParaRPr lang="ru-RU"/>
        </a:p>
      </dgm:t>
    </dgm:pt>
    <dgm:pt modelId="{D12CE59B-CC42-45E7-9B9D-08D8927EC496}" type="sibTrans" cxnId="{D797BE73-4597-4CEF-8A0D-351B040F1F5E}">
      <dgm:prSet/>
      <dgm:spPr/>
      <dgm:t>
        <a:bodyPr/>
        <a:lstStyle/>
        <a:p>
          <a:endParaRPr lang="ru-RU"/>
        </a:p>
      </dgm:t>
    </dgm:pt>
    <dgm:pt modelId="{8CFCFAF5-6CE8-4D52-BE05-9FB9857E0FED}">
      <dgm:prSet phldrT="[Текст]"/>
      <dgm:spPr>
        <a:solidFill>
          <a:srgbClr val="92D050"/>
        </a:solidFill>
      </dgm:spPr>
      <dgm:t>
        <a:bodyPr/>
        <a:lstStyle/>
        <a:p>
          <a:pPr algn="l"/>
          <a:r>
            <a:rPr lang="ru-RU" b="1" dirty="0" smtClean="0">
              <a:solidFill>
                <a:srgbClr val="0000FF"/>
              </a:solidFill>
            </a:rPr>
            <a:t>Социальная политика</a:t>
          </a:r>
          <a:endParaRPr lang="ru-RU" b="1" dirty="0">
            <a:solidFill>
              <a:srgbClr val="0000FF"/>
            </a:solidFill>
          </a:endParaRPr>
        </a:p>
      </dgm:t>
    </dgm:pt>
    <dgm:pt modelId="{B3686C1F-E394-4363-870C-9E662B63797C}" type="parTrans" cxnId="{39759F76-1463-4DBB-82F8-8D692E087937}">
      <dgm:prSet/>
      <dgm:spPr/>
      <dgm:t>
        <a:bodyPr/>
        <a:lstStyle/>
        <a:p>
          <a:endParaRPr lang="ru-RU"/>
        </a:p>
      </dgm:t>
    </dgm:pt>
    <dgm:pt modelId="{BCF21B54-8FE4-4085-A50D-CBF6C93DC8D4}" type="sibTrans" cxnId="{39759F76-1463-4DBB-82F8-8D692E087937}">
      <dgm:prSet/>
      <dgm:spPr/>
      <dgm:t>
        <a:bodyPr/>
        <a:lstStyle/>
        <a:p>
          <a:endParaRPr lang="ru-RU"/>
        </a:p>
      </dgm:t>
    </dgm:pt>
    <dgm:pt modelId="{3C2E9910-6885-4363-B39B-45C678EA1114}">
      <dgm:prSet phldrT="[Текст]"/>
      <dgm:spPr>
        <a:solidFill>
          <a:srgbClr val="92D050"/>
        </a:solidFill>
      </dgm:spPr>
      <dgm:t>
        <a:bodyPr/>
        <a:lstStyle/>
        <a:p>
          <a:pPr algn="l"/>
          <a:r>
            <a:rPr lang="ru-RU" b="1" dirty="0" smtClean="0">
              <a:solidFill>
                <a:srgbClr val="0000FF"/>
              </a:solidFill>
            </a:rPr>
            <a:t>Физическая культура и спорт</a:t>
          </a:r>
          <a:endParaRPr lang="ru-RU" b="1" dirty="0">
            <a:solidFill>
              <a:srgbClr val="0000FF"/>
            </a:solidFill>
          </a:endParaRPr>
        </a:p>
      </dgm:t>
    </dgm:pt>
    <dgm:pt modelId="{08D53F7F-9558-4F50-A014-E52A1E1815BF}" type="parTrans" cxnId="{79F3C95A-FBEB-4646-8D55-2A56EAD5880A}">
      <dgm:prSet/>
      <dgm:spPr/>
      <dgm:t>
        <a:bodyPr/>
        <a:lstStyle/>
        <a:p>
          <a:endParaRPr lang="ru-RU"/>
        </a:p>
      </dgm:t>
    </dgm:pt>
    <dgm:pt modelId="{4DCF9979-8222-4F6E-AC66-0E2878FB31A9}" type="sibTrans" cxnId="{79F3C95A-FBEB-4646-8D55-2A56EAD5880A}">
      <dgm:prSet/>
      <dgm:spPr/>
      <dgm:t>
        <a:bodyPr/>
        <a:lstStyle/>
        <a:p>
          <a:endParaRPr lang="ru-RU"/>
        </a:p>
      </dgm:t>
    </dgm:pt>
    <dgm:pt modelId="{4ADB9A1B-47EF-479E-8F5A-61312787A431}">
      <dgm:prSet phldrT="[Текст]"/>
      <dgm:spPr>
        <a:solidFill>
          <a:srgbClr val="92D050"/>
        </a:solidFill>
      </dgm:spPr>
      <dgm:t>
        <a:bodyPr/>
        <a:lstStyle/>
        <a:p>
          <a:pPr algn="l"/>
          <a:r>
            <a:rPr lang="ru-RU" b="1" dirty="0" smtClean="0">
              <a:solidFill>
                <a:srgbClr val="0000FF"/>
              </a:solidFill>
            </a:rPr>
            <a:t>Обслуживание муниципального долга</a:t>
          </a:r>
          <a:endParaRPr lang="ru-RU" b="1" dirty="0">
            <a:solidFill>
              <a:srgbClr val="0000FF"/>
            </a:solidFill>
          </a:endParaRPr>
        </a:p>
      </dgm:t>
    </dgm:pt>
    <dgm:pt modelId="{4E9BF29A-63F9-4783-B573-C80A8A562601}" type="parTrans" cxnId="{597317B5-FDF7-41AB-BCA6-6DC3DC314C03}">
      <dgm:prSet/>
      <dgm:spPr/>
      <dgm:t>
        <a:bodyPr/>
        <a:lstStyle/>
        <a:p>
          <a:endParaRPr lang="ru-RU"/>
        </a:p>
      </dgm:t>
    </dgm:pt>
    <dgm:pt modelId="{8558CE63-638F-467F-8E35-376E471F43EC}" type="sibTrans" cxnId="{597317B5-FDF7-41AB-BCA6-6DC3DC314C03}">
      <dgm:prSet/>
      <dgm:spPr/>
      <dgm:t>
        <a:bodyPr/>
        <a:lstStyle/>
        <a:p>
          <a:endParaRPr lang="ru-RU"/>
        </a:p>
      </dgm:t>
    </dgm:pt>
    <dgm:pt modelId="{E0D064FB-308C-4C7D-9242-30C9B141122B}">
      <dgm:prSet phldrT="[Текст]" custT="1"/>
      <dgm:spPr>
        <a:solidFill>
          <a:srgbClr val="FFFF00"/>
        </a:solidFill>
      </dgm:spPr>
      <dgm:t>
        <a:bodyPr/>
        <a:lstStyle/>
        <a:p>
          <a:r>
            <a:rPr lang="ru-RU" sz="1600" b="1" dirty="0" smtClean="0">
              <a:solidFill>
                <a:srgbClr val="0000FF"/>
              </a:solidFill>
            </a:rPr>
            <a:t>ВСЕГО РАСХОДОВ</a:t>
          </a:r>
          <a:endParaRPr lang="ru-RU" sz="1600" b="1" dirty="0">
            <a:solidFill>
              <a:srgbClr val="0000FF"/>
            </a:solidFill>
          </a:endParaRPr>
        </a:p>
      </dgm:t>
    </dgm:pt>
    <dgm:pt modelId="{61A39B4C-34FF-4100-B92B-7F0667D56AA6}" type="parTrans" cxnId="{E89E1D4C-3FD9-41C7-995F-A96E90594BE0}">
      <dgm:prSet/>
      <dgm:spPr/>
      <dgm:t>
        <a:bodyPr/>
        <a:lstStyle/>
        <a:p>
          <a:endParaRPr lang="ru-RU"/>
        </a:p>
      </dgm:t>
    </dgm:pt>
    <dgm:pt modelId="{E8332428-60F7-40F0-A9CE-E0B6C8AF49D4}" type="sibTrans" cxnId="{E89E1D4C-3FD9-41C7-995F-A96E90594BE0}">
      <dgm:prSet/>
      <dgm:spPr/>
      <dgm:t>
        <a:bodyPr/>
        <a:lstStyle/>
        <a:p>
          <a:endParaRPr lang="ru-RU"/>
        </a:p>
      </dgm:t>
    </dgm:pt>
    <dgm:pt modelId="{192E1D2B-738A-4790-9BED-3613133EB5B3}">
      <dgm:prSet phldrT="[Текст]"/>
      <dgm:spPr>
        <a:solidFill>
          <a:srgbClr val="92D050"/>
        </a:solidFill>
      </dgm:spPr>
      <dgm:t>
        <a:bodyPr/>
        <a:lstStyle/>
        <a:p>
          <a:r>
            <a:rPr lang="ru-RU" b="1" dirty="0" smtClean="0">
              <a:solidFill>
                <a:srgbClr val="0000FF"/>
              </a:solidFill>
            </a:rPr>
            <a:t>Межбюджетные трансферты</a:t>
          </a:r>
          <a:endParaRPr lang="ru-RU" b="1" dirty="0">
            <a:solidFill>
              <a:srgbClr val="0000FF"/>
            </a:solidFill>
          </a:endParaRPr>
        </a:p>
      </dgm:t>
    </dgm:pt>
    <dgm:pt modelId="{3B88B5DA-6D53-4A91-A835-087B8B14B38A}" type="parTrans" cxnId="{433A623A-0D78-4B09-BC93-41E8119EF207}">
      <dgm:prSet/>
      <dgm:spPr/>
      <dgm:t>
        <a:bodyPr/>
        <a:lstStyle/>
        <a:p>
          <a:endParaRPr lang="ru-RU"/>
        </a:p>
      </dgm:t>
    </dgm:pt>
    <dgm:pt modelId="{E1C8F75D-C1FE-457C-99BB-10D26E1B27AE}" type="sibTrans" cxnId="{433A623A-0D78-4B09-BC93-41E8119EF207}">
      <dgm:prSet/>
      <dgm:spPr/>
      <dgm:t>
        <a:bodyPr/>
        <a:lstStyle/>
        <a:p>
          <a:endParaRPr lang="ru-RU"/>
        </a:p>
      </dgm:t>
    </dgm:pt>
    <dgm:pt modelId="{B350B997-CF82-4770-99EE-B2595712A0CB}" type="pres">
      <dgm:prSet presAssocID="{BA3EE93C-BD3B-472F-9738-1177ABCF7192}" presName="linearFlow" presStyleCnt="0">
        <dgm:presLayoutVars>
          <dgm:dir/>
          <dgm:resizeHandles val="exact"/>
        </dgm:presLayoutVars>
      </dgm:prSet>
      <dgm:spPr/>
      <dgm:t>
        <a:bodyPr/>
        <a:lstStyle/>
        <a:p>
          <a:endParaRPr lang="ru-RU"/>
        </a:p>
      </dgm:t>
    </dgm:pt>
    <dgm:pt modelId="{14C2AB3B-B709-4D5E-B40C-C9F258F0C9DC}" type="pres">
      <dgm:prSet presAssocID="{8B16E102-DD8E-4AF5-92EB-9F882D9302C8}" presName="composite" presStyleCnt="0"/>
      <dgm:spPr/>
    </dgm:pt>
    <dgm:pt modelId="{D41280E6-217C-4FAF-9E66-AD36720301A6}" type="pres">
      <dgm:prSet presAssocID="{8B16E102-DD8E-4AF5-92EB-9F882D9302C8}" presName="imgShp" presStyleLbl="fgImgPlace1" presStyleIdx="0" presStyleCnt="13" custScaleX="89117" custScaleY="84440" custLinFactNeighborX="-4332" custLinFactNeighborY="5068"/>
      <dgm:spPr>
        <a:blipFill rotWithShape="1">
          <a:blip xmlns:r="http://schemas.openxmlformats.org/officeDocument/2006/relationships" r:embed="rId1"/>
          <a:stretch>
            <a:fillRect/>
          </a:stretch>
        </a:blipFill>
      </dgm:spPr>
    </dgm:pt>
    <dgm:pt modelId="{E154C683-8D58-4E02-AA36-A08DC201C663}" type="pres">
      <dgm:prSet presAssocID="{8B16E102-DD8E-4AF5-92EB-9F882D9302C8}" presName="txShp" presStyleLbl="node1" presStyleIdx="0" presStyleCnt="13" custScaleX="99247" custScaleY="82645" custLinFactNeighborX="-833" custLinFactNeighborY="-1825">
        <dgm:presLayoutVars>
          <dgm:bulletEnabled val="1"/>
        </dgm:presLayoutVars>
      </dgm:prSet>
      <dgm:spPr/>
      <dgm:t>
        <a:bodyPr/>
        <a:lstStyle/>
        <a:p>
          <a:endParaRPr lang="ru-RU"/>
        </a:p>
      </dgm:t>
    </dgm:pt>
    <dgm:pt modelId="{B91130F3-8FFD-40A9-A6C9-DDE0A429FD09}" type="pres">
      <dgm:prSet presAssocID="{19F50E53-B61B-4B0E-BB1D-92402A2210B3}" presName="spacing" presStyleCnt="0"/>
      <dgm:spPr/>
    </dgm:pt>
    <dgm:pt modelId="{138FDD8E-4D8A-4361-B950-8E7F9F1294D1}" type="pres">
      <dgm:prSet presAssocID="{4C13DAEB-BF69-416E-AC57-214BA4705FFF}" presName="composite" presStyleCnt="0"/>
      <dgm:spPr/>
    </dgm:pt>
    <dgm:pt modelId="{2F0855B3-EC24-4BFE-869F-D5AD7FAB3546}" type="pres">
      <dgm:prSet presAssocID="{4C13DAEB-BF69-416E-AC57-214BA4705FFF}" presName="imgShp" presStyleLbl="fgImgPlace1" presStyleIdx="1" presStyleCnt="13"/>
      <dgm:spPr>
        <a:blipFill rotWithShape="1">
          <a:blip xmlns:r="http://schemas.openxmlformats.org/officeDocument/2006/relationships" r:embed="rId2"/>
          <a:stretch>
            <a:fillRect/>
          </a:stretch>
        </a:blipFill>
      </dgm:spPr>
    </dgm:pt>
    <dgm:pt modelId="{2A1A7FE2-00BB-4C97-ABA5-CB6F930744AE}" type="pres">
      <dgm:prSet presAssocID="{4C13DAEB-BF69-416E-AC57-214BA4705FFF}" presName="txShp" presStyleLbl="node1" presStyleIdx="1" presStyleCnt="13" custLinFactNeighborX="-1375" custLinFactNeighborY="973">
        <dgm:presLayoutVars>
          <dgm:bulletEnabled val="1"/>
        </dgm:presLayoutVars>
      </dgm:prSet>
      <dgm:spPr/>
      <dgm:t>
        <a:bodyPr/>
        <a:lstStyle/>
        <a:p>
          <a:endParaRPr lang="ru-RU"/>
        </a:p>
      </dgm:t>
    </dgm:pt>
    <dgm:pt modelId="{C09FCFCF-BC53-4920-ABBB-CB9F645D3CD7}" type="pres">
      <dgm:prSet presAssocID="{57164EB9-98FC-4F90-BCDC-3AB853C4DEC1}" presName="spacing" presStyleCnt="0"/>
      <dgm:spPr/>
    </dgm:pt>
    <dgm:pt modelId="{D5E64653-61E3-41E8-9D94-29424922581B}" type="pres">
      <dgm:prSet presAssocID="{58B5134F-89D3-4477-9E74-AEFBA82EDECA}" presName="composite" presStyleCnt="0"/>
      <dgm:spPr/>
    </dgm:pt>
    <dgm:pt modelId="{CC09840B-86A5-4AC0-8407-6D5DC285C223}" type="pres">
      <dgm:prSet presAssocID="{58B5134F-89D3-4477-9E74-AEFBA82EDECA}" presName="imgShp" presStyleLbl="fgImgPlace1" presStyleIdx="2" presStyleCnt="13"/>
      <dgm:spPr>
        <a:blipFill rotWithShape="1">
          <a:blip xmlns:r="http://schemas.openxmlformats.org/officeDocument/2006/relationships" r:embed="rId3"/>
          <a:stretch>
            <a:fillRect/>
          </a:stretch>
        </a:blipFill>
      </dgm:spPr>
    </dgm:pt>
    <dgm:pt modelId="{01877472-A673-4797-8DFB-A02CD8614757}" type="pres">
      <dgm:prSet presAssocID="{58B5134F-89D3-4477-9E74-AEFBA82EDECA}" presName="txShp" presStyleLbl="node1" presStyleIdx="2" presStyleCnt="13">
        <dgm:presLayoutVars>
          <dgm:bulletEnabled val="1"/>
        </dgm:presLayoutVars>
      </dgm:prSet>
      <dgm:spPr/>
      <dgm:t>
        <a:bodyPr/>
        <a:lstStyle/>
        <a:p>
          <a:endParaRPr lang="ru-RU"/>
        </a:p>
      </dgm:t>
    </dgm:pt>
    <dgm:pt modelId="{456F6DD2-9502-4388-88FD-5629007715A3}" type="pres">
      <dgm:prSet presAssocID="{D554355A-E79E-4AD7-85EA-EFD80D380619}" presName="spacing" presStyleCnt="0"/>
      <dgm:spPr/>
    </dgm:pt>
    <dgm:pt modelId="{D195BF43-979B-40AA-B911-2652F247F32D}" type="pres">
      <dgm:prSet presAssocID="{12F6C2E2-AFCF-4592-96C6-6E869F990BF1}" presName="composite" presStyleCnt="0"/>
      <dgm:spPr/>
    </dgm:pt>
    <dgm:pt modelId="{5C57C276-002B-429A-B64A-E9388A33DB32}" type="pres">
      <dgm:prSet presAssocID="{12F6C2E2-AFCF-4592-96C6-6E869F990BF1}" presName="imgShp" presStyleLbl="fgImgPlace1" presStyleIdx="3" presStyleCnt="13"/>
      <dgm:spPr>
        <a:blipFill rotWithShape="1">
          <a:blip xmlns:r="http://schemas.openxmlformats.org/officeDocument/2006/relationships" r:embed="rId4"/>
          <a:stretch>
            <a:fillRect/>
          </a:stretch>
        </a:blipFill>
      </dgm:spPr>
    </dgm:pt>
    <dgm:pt modelId="{8B905553-BE42-4C16-8995-C28F12DD2819}" type="pres">
      <dgm:prSet presAssocID="{12F6C2E2-AFCF-4592-96C6-6E869F990BF1}" presName="txShp" presStyleLbl="node1" presStyleIdx="3" presStyleCnt="13">
        <dgm:presLayoutVars>
          <dgm:bulletEnabled val="1"/>
        </dgm:presLayoutVars>
      </dgm:prSet>
      <dgm:spPr/>
      <dgm:t>
        <a:bodyPr/>
        <a:lstStyle/>
        <a:p>
          <a:endParaRPr lang="ru-RU"/>
        </a:p>
      </dgm:t>
    </dgm:pt>
    <dgm:pt modelId="{6DF44FDF-C14A-4DBE-962A-510FF5BA1758}" type="pres">
      <dgm:prSet presAssocID="{9DE50121-91DB-41C3-BE4B-A8F2870F630D}" presName="spacing" presStyleCnt="0"/>
      <dgm:spPr/>
    </dgm:pt>
    <dgm:pt modelId="{074958DF-C267-4D09-A0EE-376EC67A7409}" type="pres">
      <dgm:prSet presAssocID="{48566B87-A989-4657-A21F-E93E213AC025}" presName="composite" presStyleCnt="0"/>
      <dgm:spPr/>
    </dgm:pt>
    <dgm:pt modelId="{DABBA337-FEF7-4763-A36C-5BEEF1C745A6}" type="pres">
      <dgm:prSet presAssocID="{48566B87-A989-4657-A21F-E93E213AC025}" presName="imgShp" presStyleLbl="fgImgPlace1" presStyleIdx="4" presStyleCnt="13"/>
      <dgm:spPr>
        <a:blipFill rotWithShape="1">
          <a:blip xmlns:r="http://schemas.openxmlformats.org/officeDocument/2006/relationships" r:embed="rId5"/>
          <a:stretch>
            <a:fillRect/>
          </a:stretch>
        </a:blipFill>
      </dgm:spPr>
    </dgm:pt>
    <dgm:pt modelId="{CB42A3EF-2BAA-48C4-9AF8-A86BE01417D3}" type="pres">
      <dgm:prSet presAssocID="{48566B87-A989-4657-A21F-E93E213AC025}" presName="txShp" presStyleLbl="node1" presStyleIdx="4" presStyleCnt="13">
        <dgm:presLayoutVars>
          <dgm:bulletEnabled val="1"/>
        </dgm:presLayoutVars>
      </dgm:prSet>
      <dgm:spPr/>
      <dgm:t>
        <a:bodyPr/>
        <a:lstStyle/>
        <a:p>
          <a:endParaRPr lang="ru-RU"/>
        </a:p>
      </dgm:t>
    </dgm:pt>
    <dgm:pt modelId="{C183C26B-B41F-4100-847E-29F91ED1C4D6}" type="pres">
      <dgm:prSet presAssocID="{EAFE0FF9-057C-47D0-A4CD-56855C23EE06}" presName="spacing" presStyleCnt="0"/>
      <dgm:spPr/>
    </dgm:pt>
    <dgm:pt modelId="{03D785D2-6067-4EAF-B45D-68CBBEBAD9DE}" type="pres">
      <dgm:prSet presAssocID="{F780CC5C-4F3C-428F-8F44-0D2FEB5D44A1}" presName="composite" presStyleCnt="0"/>
      <dgm:spPr/>
    </dgm:pt>
    <dgm:pt modelId="{16438A41-79E9-4941-A3E2-FA3448EC13B2}" type="pres">
      <dgm:prSet presAssocID="{F780CC5C-4F3C-428F-8F44-0D2FEB5D44A1}" presName="imgShp" presStyleLbl="fgImgPlace1" presStyleIdx="5" presStyleCnt="13"/>
      <dgm:spPr>
        <a:blipFill rotWithShape="1">
          <a:blip xmlns:r="http://schemas.openxmlformats.org/officeDocument/2006/relationships" r:embed="rId6"/>
          <a:stretch>
            <a:fillRect/>
          </a:stretch>
        </a:blipFill>
      </dgm:spPr>
    </dgm:pt>
    <dgm:pt modelId="{87F4B667-35B8-4B15-A70B-C1D33BD39C51}" type="pres">
      <dgm:prSet presAssocID="{F780CC5C-4F3C-428F-8F44-0D2FEB5D44A1}" presName="txShp" presStyleLbl="node1" presStyleIdx="5" presStyleCnt="13">
        <dgm:presLayoutVars>
          <dgm:bulletEnabled val="1"/>
        </dgm:presLayoutVars>
      </dgm:prSet>
      <dgm:spPr/>
      <dgm:t>
        <a:bodyPr/>
        <a:lstStyle/>
        <a:p>
          <a:endParaRPr lang="ru-RU"/>
        </a:p>
      </dgm:t>
    </dgm:pt>
    <dgm:pt modelId="{29138F40-4642-4857-94AB-8742804DB5C9}" type="pres">
      <dgm:prSet presAssocID="{0FFA4700-36B1-40C7-A783-B05F2910FA71}" presName="spacing" presStyleCnt="0"/>
      <dgm:spPr/>
    </dgm:pt>
    <dgm:pt modelId="{4BC72013-FFC9-473E-9F7D-989B63136CE0}" type="pres">
      <dgm:prSet presAssocID="{C26E1DB7-07F5-4F5F-8031-418A57D920E4}" presName="composite" presStyleCnt="0"/>
      <dgm:spPr/>
    </dgm:pt>
    <dgm:pt modelId="{30C4DDA6-25E3-43EE-8C6B-5F15F312B6A3}" type="pres">
      <dgm:prSet presAssocID="{C26E1DB7-07F5-4F5F-8031-418A57D920E4}" presName="imgShp" presStyleLbl="fgImgPlace1" presStyleIdx="6" presStyleCnt="13"/>
      <dgm:spPr>
        <a:blipFill rotWithShape="1">
          <a:blip xmlns:r="http://schemas.openxmlformats.org/officeDocument/2006/relationships" r:embed="rId7"/>
          <a:stretch>
            <a:fillRect/>
          </a:stretch>
        </a:blipFill>
      </dgm:spPr>
    </dgm:pt>
    <dgm:pt modelId="{A5647376-3EF8-4F7F-A802-6F46C6434213}" type="pres">
      <dgm:prSet presAssocID="{C26E1DB7-07F5-4F5F-8031-418A57D920E4}" presName="txShp" presStyleLbl="node1" presStyleIdx="6" presStyleCnt="13">
        <dgm:presLayoutVars>
          <dgm:bulletEnabled val="1"/>
        </dgm:presLayoutVars>
      </dgm:prSet>
      <dgm:spPr/>
      <dgm:t>
        <a:bodyPr/>
        <a:lstStyle/>
        <a:p>
          <a:endParaRPr lang="ru-RU"/>
        </a:p>
      </dgm:t>
    </dgm:pt>
    <dgm:pt modelId="{323025C2-BE6E-4DE1-B72D-3795AD14709C}" type="pres">
      <dgm:prSet presAssocID="{7545DC0A-38AC-4658-BA0E-AECD8649A532}" presName="spacing" presStyleCnt="0"/>
      <dgm:spPr/>
    </dgm:pt>
    <dgm:pt modelId="{0832C38B-7E37-47FD-B0B8-E34462F487DF}" type="pres">
      <dgm:prSet presAssocID="{5D3F2E52-1879-4954-B2B1-A1FCBB09EF3E}" presName="composite" presStyleCnt="0"/>
      <dgm:spPr/>
    </dgm:pt>
    <dgm:pt modelId="{026C3158-8E69-4BC5-B0C8-D31C37D66A0F}" type="pres">
      <dgm:prSet presAssocID="{5D3F2E52-1879-4954-B2B1-A1FCBB09EF3E}" presName="imgShp" presStyleLbl="fgImgPlace1" presStyleIdx="7" presStyleCnt="13"/>
      <dgm:spPr>
        <a:blipFill rotWithShape="1">
          <a:blip xmlns:r="http://schemas.openxmlformats.org/officeDocument/2006/relationships" r:embed="rId8"/>
          <a:stretch>
            <a:fillRect/>
          </a:stretch>
        </a:blipFill>
      </dgm:spPr>
    </dgm:pt>
    <dgm:pt modelId="{B83CDE04-519E-408C-9BFE-7ABBAC262252}" type="pres">
      <dgm:prSet presAssocID="{5D3F2E52-1879-4954-B2B1-A1FCBB09EF3E}" presName="txShp" presStyleLbl="node1" presStyleIdx="7" presStyleCnt="13">
        <dgm:presLayoutVars>
          <dgm:bulletEnabled val="1"/>
        </dgm:presLayoutVars>
      </dgm:prSet>
      <dgm:spPr/>
      <dgm:t>
        <a:bodyPr/>
        <a:lstStyle/>
        <a:p>
          <a:endParaRPr lang="ru-RU"/>
        </a:p>
      </dgm:t>
    </dgm:pt>
    <dgm:pt modelId="{44F6D61F-49EB-466D-B9E8-AE578A62D06C}" type="pres">
      <dgm:prSet presAssocID="{D12CE59B-CC42-45E7-9B9D-08D8927EC496}" presName="spacing" presStyleCnt="0"/>
      <dgm:spPr/>
    </dgm:pt>
    <dgm:pt modelId="{3D194BED-4C15-4315-ABFF-7A823BE6C240}" type="pres">
      <dgm:prSet presAssocID="{8CFCFAF5-6CE8-4D52-BE05-9FB9857E0FED}" presName="composite" presStyleCnt="0"/>
      <dgm:spPr/>
    </dgm:pt>
    <dgm:pt modelId="{0A8C87AA-C99A-4EC8-96B9-1ED8AEDB7A43}" type="pres">
      <dgm:prSet presAssocID="{8CFCFAF5-6CE8-4D52-BE05-9FB9857E0FED}" presName="imgShp" presStyleLbl="fgImgPlace1" presStyleIdx="8" presStyleCnt="13"/>
      <dgm:spPr>
        <a:blipFill rotWithShape="1">
          <a:blip xmlns:r="http://schemas.openxmlformats.org/officeDocument/2006/relationships" r:embed="rId9"/>
          <a:stretch>
            <a:fillRect/>
          </a:stretch>
        </a:blipFill>
      </dgm:spPr>
    </dgm:pt>
    <dgm:pt modelId="{87F72AD8-3D84-46C1-8A1D-0C0F243F5904}" type="pres">
      <dgm:prSet presAssocID="{8CFCFAF5-6CE8-4D52-BE05-9FB9857E0FED}" presName="txShp" presStyleLbl="node1" presStyleIdx="8" presStyleCnt="13">
        <dgm:presLayoutVars>
          <dgm:bulletEnabled val="1"/>
        </dgm:presLayoutVars>
      </dgm:prSet>
      <dgm:spPr/>
      <dgm:t>
        <a:bodyPr/>
        <a:lstStyle/>
        <a:p>
          <a:endParaRPr lang="ru-RU"/>
        </a:p>
      </dgm:t>
    </dgm:pt>
    <dgm:pt modelId="{DD50B440-17D9-426D-805C-5F0363366613}" type="pres">
      <dgm:prSet presAssocID="{BCF21B54-8FE4-4085-A50D-CBF6C93DC8D4}" presName="spacing" presStyleCnt="0"/>
      <dgm:spPr/>
    </dgm:pt>
    <dgm:pt modelId="{F6011D56-57D1-4B2E-993A-BB8BCBB6EA74}" type="pres">
      <dgm:prSet presAssocID="{3C2E9910-6885-4363-B39B-45C678EA1114}" presName="composite" presStyleCnt="0"/>
      <dgm:spPr/>
    </dgm:pt>
    <dgm:pt modelId="{909B2746-9AED-47FD-AA0B-759D4EEF44FE}" type="pres">
      <dgm:prSet presAssocID="{3C2E9910-6885-4363-B39B-45C678EA1114}" presName="imgShp" presStyleLbl="fgImgPlace1" presStyleIdx="9" presStyleCnt="13"/>
      <dgm:spPr>
        <a:blipFill rotWithShape="1">
          <a:blip xmlns:r="http://schemas.openxmlformats.org/officeDocument/2006/relationships" r:embed="rId10"/>
          <a:stretch>
            <a:fillRect/>
          </a:stretch>
        </a:blipFill>
      </dgm:spPr>
    </dgm:pt>
    <dgm:pt modelId="{5060FACB-816F-4144-8880-9376F9117E8E}" type="pres">
      <dgm:prSet presAssocID="{3C2E9910-6885-4363-B39B-45C678EA1114}" presName="txShp" presStyleLbl="node1" presStyleIdx="9" presStyleCnt="13">
        <dgm:presLayoutVars>
          <dgm:bulletEnabled val="1"/>
        </dgm:presLayoutVars>
      </dgm:prSet>
      <dgm:spPr/>
      <dgm:t>
        <a:bodyPr/>
        <a:lstStyle/>
        <a:p>
          <a:endParaRPr lang="ru-RU"/>
        </a:p>
      </dgm:t>
    </dgm:pt>
    <dgm:pt modelId="{A7E2F9FB-12D4-4DF8-B2D8-7ED407B1785F}" type="pres">
      <dgm:prSet presAssocID="{4DCF9979-8222-4F6E-AC66-0E2878FB31A9}" presName="spacing" presStyleCnt="0"/>
      <dgm:spPr/>
    </dgm:pt>
    <dgm:pt modelId="{3490D92B-1042-476C-99B8-78542CD37D5F}" type="pres">
      <dgm:prSet presAssocID="{4ADB9A1B-47EF-479E-8F5A-61312787A431}" presName="composite" presStyleCnt="0"/>
      <dgm:spPr/>
    </dgm:pt>
    <dgm:pt modelId="{601867A8-C41C-411B-BB5E-9A5EE568D133}" type="pres">
      <dgm:prSet presAssocID="{4ADB9A1B-47EF-479E-8F5A-61312787A431}" presName="imgShp" presStyleLbl="fgImgPlace1" presStyleIdx="10" presStyleCnt="13"/>
      <dgm:spPr>
        <a:blipFill rotWithShape="1">
          <a:blip xmlns:r="http://schemas.openxmlformats.org/officeDocument/2006/relationships" r:embed="rId11"/>
          <a:stretch>
            <a:fillRect/>
          </a:stretch>
        </a:blipFill>
      </dgm:spPr>
    </dgm:pt>
    <dgm:pt modelId="{9DEA9933-9635-4344-B6AB-CD39ADCBA656}" type="pres">
      <dgm:prSet presAssocID="{4ADB9A1B-47EF-479E-8F5A-61312787A431}" presName="txShp" presStyleLbl="node1" presStyleIdx="10" presStyleCnt="13">
        <dgm:presLayoutVars>
          <dgm:bulletEnabled val="1"/>
        </dgm:presLayoutVars>
      </dgm:prSet>
      <dgm:spPr/>
      <dgm:t>
        <a:bodyPr/>
        <a:lstStyle/>
        <a:p>
          <a:endParaRPr lang="ru-RU"/>
        </a:p>
      </dgm:t>
    </dgm:pt>
    <dgm:pt modelId="{AFA8178F-8616-4E72-A19E-CA3B459D122F}" type="pres">
      <dgm:prSet presAssocID="{8558CE63-638F-467F-8E35-376E471F43EC}" presName="spacing" presStyleCnt="0"/>
      <dgm:spPr/>
    </dgm:pt>
    <dgm:pt modelId="{31E2003B-CB1C-45F1-96FA-703EDAA60AD5}" type="pres">
      <dgm:prSet presAssocID="{E0D064FB-308C-4C7D-9242-30C9B141122B}" presName="composite" presStyleCnt="0"/>
      <dgm:spPr/>
    </dgm:pt>
    <dgm:pt modelId="{01F180C7-38B1-48D7-8C5D-53CCF1216171}" type="pres">
      <dgm:prSet presAssocID="{E0D064FB-308C-4C7D-9242-30C9B141122B}" presName="imgShp" presStyleLbl="fgImgPlace1" presStyleIdx="11" presStyleCnt="13" custLinFactNeighborX="-2197" custLinFactNeighborY="5685"/>
      <dgm:spPr/>
    </dgm:pt>
    <dgm:pt modelId="{F949A24D-055E-41D4-BB93-C618BC5EC49A}" type="pres">
      <dgm:prSet presAssocID="{E0D064FB-308C-4C7D-9242-30C9B141122B}" presName="txShp" presStyleLbl="node1" presStyleIdx="11" presStyleCnt="13" custLinFactY="22971" custLinFactNeighborX="-1154" custLinFactNeighborY="100000">
        <dgm:presLayoutVars>
          <dgm:bulletEnabled val="1"/>
        </dgm:presLayoutVars>
      </dgm:prSet>
      <dgm:spPr/>
      <dgm:t>
        <a:bodyPr/>
        <a:lstStyle/>
        <a:p>
          <a:endParaRPr lang="ru-RU"/>
        </a:p>
      </dgm:t>
    </dgm:pt>
    <dgm:pt modelId="{9691DADD-7B1E-4A38-8036-D4AA5041AD63}" type="pres">
      <dgm:prSet presAssocID="{E8332428-60F7-40F0-A9CE-E0B6C8AF49D4}" presName="spacing" presStyleCnt="0"/>
      <dgm:spPr/>
    </dgm:pt>
    <dgm:pt modelId="{D5721F78-B813-4B35-BD62-4E50C7FB39B4}" type="pres">
      <dgm:prSet presAssocID="{192E1D2B-738A-4790-9BED-3613133EB5B3}" presName="composite" presStyleCnt="0"/>
      <dgm:spPr/>
    </dgm:pt>
    <dgm:pt modelId="{ABEB8F5D-AEC9-43EB-9F24-EF44AE2726DF}" type="pres">
      <dgm:prSet presAssocID="{192E1D2B-738A-4790-9BED-3613133EB5B3}" presName="imgShp" presStyleLbl="fgImgPlace1" presStyleIdx="12" presStyleCnt="13"/>
      <dgm:spPr>
        <a:blipFill rotWithShape="1">
          <a:blip xmlns:r="http://schemas.openxmlformats.org/officeDocument/2006/relationships" r:embed="rId5"/>
          <a:stretch>
            <a:fillRect/>
          </a:stretch>
        </a:blipFill>
      </dgm:spPr>
    </dgm:pt>
    <dgm:pt modelId="{E8C4F153-4BBC-4875-92A0-E975829B264A}" type="pres">
      <dgm:prSet presAssocID="{192E1D2B-738A-4790-9BED-3613133EB5B3}" presName="txShp" presStyleLbl="node1" presStyleIdx="12" presStyleCnt="13" custLinFactY="-36315" custLinFactNeighborX="-1154" custLinFactNeighborY="-100000">
        <dgm:presLayoutVars>
          <dgm:bulletEnabled val="1"/>
        </dgm:presLayoutVars>
      </dgm:prSet>
      <dgm:spPr/>
      <dgm:t>
        <a:bodyPr/>
        <a:lstStyle/>
        <a:p>
          <a:endParaRPr lang="ru-RU"/>
        </a:p>
      </dgm:t>
    </dgm:pt>
  </dgm:ptLst>
  <dgm:cxnLst>
    <dgm:cxn modelId="{D797BE73-4597-4CEF-8A0D-351B040F1F5E}" srcId="{BA3EE93C-BD3B-472F-9738-1177ABCF7192}" destId="{5D3F2E52-1879-4954-B2B1-A1FCBB09EF3E}" srcOrd="7" destOrd="0" parTransId="{683596DA-9BFB-4015-80E4-E552BBC582A7}" sibTransId="{D12CE59B-CC42-45E7-9B9D-08D8927EC496}"/>
    <dgm:cxn modelId="{BFD434D1-E3C8-40B2-AED5-2CE6D311B40A}" type="presOf" srcId="{58B5134F-89D3-4477-9E74-AEFBA82EDECA}" destId="{01877472-A673-4797-8DFB-A02CD8614757}" srcOrd="0" destOrd="0" presId="urn:microsoft.com/office/officeart/2005/8/layout/vList3#1"/>
    <dgm:cxn modelId="{9F495111-17FE-4521-BC20-BC166A73F971}" type="presOf" srcId="{E0D064FB-308C-4C7D-9242-30C9B141122B}" destId="{F949A24D-055E-41D4-BB93-C618BC5EC49A}" srcOrd="0" destOrd="0" presId="urn:microsoft.com/office/officeart/2005/8/layout/vList3#1"/>
    <dgm:cxn modelId="{B0B47098-F418-4B27-955E-8B19286FC4C6}" srcId="{BA3EE93C-BD3B-472F-9738-1177ABCF7192}" destId="{48566B87-A989-4657-A21F-E93E213AC025}" srcOrd="4" destOrd="0" parTransId="{B28150E4-3B77-4E10-90B3-3F80EF8E3331}" sibTransId="{EAFE0FF9-057C-47D0-A4CD-56855C23EE06}"/>
    <dgm:cxn modelId="{3098C7B8-B02D-4BE1-9CAE-F6B6C7F9278D}" srcId="{BA3EE93C-BD3B-472F-9738-1177ABCF7192}" destId="{F780CC5C-4F3C-428F-8F44-0D2FEB5D44A1}" srcOrd="5" destOrd="0" parTransId="{42DB9853-5F07-46C8-88A9-473ADFDF1BE3}" sibTransId="{0FFA4700-36B1-40C7-A783-B05F2910FA71}"/>
    <dgm:cxn modelId="{39759F76-1463-4DBB-82F8-8D692E087937}" srcId="{BA3EE93C-BD3B-472F-9738-1177ABCF7192}" destId="{8CFCFAF5-6CE8-4D52-BE05-9FB9857E0FED}" srcOrd="8" destOrd="0" parTransId="{B3686C1F-E394-4363-870C-9E662B63797C}" sibTransId="{BCF21B54-8FE4-4085-A50D-CBF6C93DC8D4}"/>
    <dgm:cxn modelId="{9A24D056-C0D2-435F-8940-0977C23BA444}" srcId="{BA3EE93C-BD3B-472F-9738-1177ABCF7192}" destId="{12F6C2E2-AFCF-4592-96C6-6E869F990BF1}" srcOrd="3" destOrd="0" parTransId="{7BD8CCC5-0D85-40E9-A53B-E392F80E6542}" sibTransId="{9DE50121-91DB-41C3-BE4B-A8F2870F630D}"/>
    <dgm:cxn modelId="{67842B54-7647-4BF3-ACD9-E7366F0A4CB3}" type="presOf" srcId="{192E1D2B-738A-4790-9BED-3613133EB5B3}" destId="{E8C4F153-4BBC-4875-92A0-E975829B264A}" srcOrd="0" destOrd="0" presId="urn:microsoft.com/office/officeart/2005/8/layout/vList3#1"/>
    <dgm:cxn modelId="{08644A00-10E9-4369-ACDA-A4CC80EF9B8E}" srcId="{BA3EE93C-BD3B-472F-9738-1177ABCF7192}" destId="{8B16E102-DD8E-4AF5-92EB-9F882D9302C8}" srcOrd="0" destOrd="0" parTransId="{0FA7A6FD-FE16-46EE-AD8D-1D7240966A72}" sibTransId="{19F50E53-B61B-4B0E-BB1D-92402A2210B3}"/>
    <dgm:cxn modelId="{E1FFA2EF-B56C-44C8-A4D5-F57DF9F67055}" type="presOf" srcId="{3C2E9910-6885-4363-B39B-45C678EA1114}" destId="{5060FACB-816F-4144-8880-9376F9117E8E}" srcOrd="0" destOrd="0" presId="urn:microsoft.com/office/officeart/2005/8/layout/vList3#1"/>
    <dgm:cxn modelId="{E4F21280-A5EA-4A36-BD5C-BDB2769A8932}" type="presOf" srcId="{8B16E102-DD8E-4AF5-92EB-9F882D9302C8}" destId="{E154C683-8D58-4E02-AA36-A08DC201C663}" srcOrd="0" destOrd="0" presId="urn:microsoft.com/office/officeart/2005/8/layout/vList3#1"/>
    <dgm:cxn modelId="{3E00C4B5-AA43-4DFC-A5A5-865BB835882E}" type="presOf" srcId="{BA3EE93C-BD3B-472F-9738-1177ABCF7192}" destId="{B350B997-CF82-4770-99EE-B2595712A0CB}" srcOrd="0" destOrd="0" presId="urn:microsoft.com/office/officeart/2005/8/layout/vList3#1"/>
    <dgm:cxn modelId="{734FF596-64B2-4B7C-8E04-58A03166FB95}" type="presOf" srcId="{F780CC5C-4F3C-428F-8F44-0D2FEB5D44A1}" destId="{87F4B667-35B8-4B15-A70B-C1D33BD39C51}" srcOrd="0" destOrd="0" presId="urn:microsoft.com/office/officeart/2005/8/layout/vList3#1"/>
    <dgm:cxn modelId="{79F3C95A-FBEB-4646-8D55-2A56EAD5880A}" srcId="{BA3EE93C-BD3B-472F-9738-1177ABCF7192}" destId="{3C2E9910-6885-4363-B39B-45C678EA1114}" srcOrd="9" destOrd="0" parTransId="{08D53F7F-9558-4F50-A014-E52A1E1815BF}" sibTransId="{4DCF9979-8222-4F6E-AC66-0E2878FB31A9}"/>
    <dgm:cxn modelId="{433A623A-0D78-4B09-BC93-41E8119EF207}" srcId="{BA3EE93C-BD3B-472F-9738-1177ABCF7192}" destId="{192E1D2B-738A-4790-9BED-3613133EB5B3}" srcOrd="12" destOrd="0" parTransId="{3B88B5DA-6D53-4A91-A835-087B8B14B38A}" sibTransId="{E1C8F75D-C1FE-457C-99BB-10D26E1B27AE}"/>
    <dgm:cxn modelId="{A7BBC15D-91CD-4E39-89DC-A4A9E093E5DF}" srcId="{BA3EE93C-BD3B-472F-9738-1177ABCF7192}" destId="{C26E1DB7-07F5-4F5F-8031-418A57D920E4}" srcOrd="6" destOrd="0" parTransId="{AFDB7D2D-CEE7-4EB4-86DD-1C3BEE1EC05D}" sibTransId="{7545DC0A-38AC-4658-BA0E-AECD8649A532}"/>
    <dgm:cxn modelId="{597317B5-FDF7-41AB-BCA6-6DC3DC314C03}" srcId="{BA3EE93C-BD3B-472F-9738-1177ABCF7192}" destId="{4ADB9A1B-47EF-479E-8F5A-61312787A431}" srcOrd="10" destOrd="0" parTransId="{4E9BF29A-63F9-4783-B573-C80A8A562601}" sibTransId="{8558CE63-638F-467F-8E35-376E471F43EC}"/>
    <dgm:cxn modelId="{EC627A60-4C88-4151-9130-9E284B7D3C9D}" type="presOf" srcId="{5D3F2E52-1879-4954-B2B1-A1FCBB09EF3E}" destId="{B83CDE04-519E-408C-9BFE-7ABBAC262252}" srcOrd="0" destOrd="0" presId="urn:microsoft.com/office/officeart/2005/8/layout/vList3#1"/>
    <dgm:cxn modelId="{3D4E7F7A-A4C3-4F0B-BCB1-20B18221FBF2}" type="presOf" srcId="{12F6C2E2-AFCF-4592-96C6-6E869F990BF1}" destId="{8B905553-BE42-4C16-8995-C28F12DD2819}" srcOrd="0" destOrd="0" presId="urn:microsoft.com/office/officeart/2005/8/layout/vList3#1"/>
    <dgm:cxn modelId="{EEA471B5-139C-4C5A-AEC9-86D0C2BC653C}" srcId="{BA3EE93C-BD3B-472F-9738-1177ABCF7192}" destId="{4C13DAEB-BF69-416E-AC57-214BA4705FFF}" srcOrd="1" destOrd="0" parTransId="{7F0F9725-FF53-494E-AA84-902D2BD0C2C8}" sibTransId="{57164EB9-98FC-4F90-BCDC-3AB853C4DEC1}"/>
    <dgm:cxn modelId="{6015B91C-D248-4B05-BCA9-86C07A3FA0B5}" type="presOf" srcId="{4C13DAEB-BF69-416E-AC57-214BA4705FFF}" destId="{2A1A7FE2-00BB-4C97-ABA5-CB6F930744AE}" srcOrd="0" destOrd="0" presId="urn:microsoft.com/office/officeart/2005/8/layout/vList3#1"/>
    <dgm:cxn modelId="{E89E1D4C-3FD9-41C7-995F-A96E90594BE0}" srcId="{BA3EE93C-BD3B-472F-9738-1177ABCF7192}" destId="{E0D064FB-308C-4C7D-9242-30C9B141122B}" srcOrd="11" destOrd="0" parTransId="{61A39B4C-34FF-4100-B92B-7F0667D56AA6}" sibTransId="{E8332428-60F7-40F0-A9CE-E0B6C8AF49D4}"/>
    <dgm:cxn modelId="{7453BCE8-2E95-40EB-9FB0-81338F9C292F}" type="presOf" srcId="{48566B87-A989-4657-A21F-E93E213AC025}" destId="{CB42A3EF-2BAA-48C4-9AF8-A86BE01417D3}" srcOrd="0" destOrd="0" presId="urn:microsoft.com/office/officeart/2005/8/layout/vList3#1"/>
    <dgm:cxn modelId="{125443F6-BEC8-4516-AA4E-375D6381495D}" srcId="{BA3EE93C-BD3B-472F-9738-1177ABCF7192}" destId="{58B5134F-89D3-4477-9E74-AEFBA82EDECA}" srcOrd="2" destOrd="0" parTransId="{38B24DB6-1421-4005-930E-39F95CF0C284}" sibTransId="{D554355A-E79E-4AD7-85EA-EFD80D380619}"/>
    <dgm:cxn modelId="{AE7BBAEC-71A7-4E5D-B52C-A795981D0B8E}" type="presOf" srcId="{C26E1DB7-07F5-4F5F-8031-418A57D920E4}" destId="{A5647376-3EF8-4F7F-A802-6F46C6434213}" srcOrd="0" destOrd="0" presId="urn:microsoft.com/office/officeart/2005/8/layout/vList3#1"/>
    <dgm:cxn modelId="{832E0313-A27E-4F5F-B391-B740A71C2CD1}" type="presOf" srcId="{8CFCFAF5-6CE8-4D52-BE05-9FB9857E0FED}" destId="{87F72AD8-3D84-46C1-8A1D-0C0F243F5904}" srcOrd="0" destOrd="0" presId="urn:microsoft.com/office/officeart/2005/8/layout/vList3#1"/>
    <dgm:cxn modelId="{A7A12B76-4101-4B83-BCD7-3F1100C6D769}" type="presOf" srcId="{4ADB9A1B-47EF-479E-8F5A-61312787A431}" destId="{9DEA9933-9635-4344-B6AB-CD39ADCBA656}" srcOrd="0" destOrd="0" presId="urn:microsoft.com/office/officeart/2005/8/layout/vList3#1"/>
    <dgm:cxn modelId="{4AC31524-8310-4D3D-AA04-193F7D1288F5}" type="presParOf" srcId="{B350B997-CF82-4770-99EE-B2595712A0CB}" destId="{14C2AB3B-B709-4D5E-B40C-C9F258F0C9DC}" srcOrd="0" destOrd="0" presId="urn:microsoft.com/office/officeart/2005/8/layout/vList3#1"/>
    <dgm:cxn modelId="{F41AA3AB-3E74-422D-B912-4B17FF699661}" type="presParOf" srcId="{14C2AB3B-B709-4D5E-B40C-C9F258F0C9DC}" destId="{D41280E6-217C-4FAF-9E66-AD36720301A6}" srcOrd="0" destOrd="0" presId="urn:microsoft.com/office/officeart/2005/8/layout/vList3#1"/>
    <dgm:cxn modelId="{2828332D-BFF8-48FB-A6A5-C725F5F1937A}" type="presParOf" srcId="{14C2AB3B-B709-4D5E-B40C-C9F258F0C9DC}" destId="{E154C683-8D58-4E02-AA36-A08DC201C663}" srcOrd="1" destOrd="0" presId="urn:microsoft.com/office/officeart/2005/8/layout/vList3#1"/>
    <dgm:cxn modelId="{26AA6FE4-07CE-4C57-AF2E-BF13E99416D8}" type="presParOf" srcId="{B350B997-CF82-4770-99EE-B2595712A0CB}" destId="{B91130F3-8FFD-40A9-A6C9-DDE0A429FD09}" srcOrd="1" destOrd="0" presId="urn:microsoft.com/office/officeart/2005/8/layout/vList3#1"/>
    <dgm:cxn modelId="{3F5F80A1-A289-4120-A9CF-5A3A022DA85C}" type="presParOf" srcId="{B350B997-CF82-4770-99EE-B2595712A0CB}" destId="{138FDD8E-4D8A-4361-B950-8E7F9F1294D1}" srcOrd="2" destOrd="0" presId="urn:microsoft.com/office/officeart/2005/8/layout/vList3#1"/>
    <dgm:cxn modelId="{E05B13CA-4FDA-416C-BC69-C979227D584C}" type="presParOf" srcId="{138FDD8E-4D8A-4361-B950-8E7F9F1294D1}" destId="{2F0855B3-EC24-4BFE-869F-D5AD7FAB3546}" srcOrd="0" destOrd="0" presId="urn:microsoft.com/office/officeart/2005/8/layout/vList3#1"/>
    <dgm:cxn modelId="{634820B7-12B8-459A-B083-9E6063C3BC40}" type="presParOf" srcId="{138FDD8E-4D8A-4361-B950-8E7F9F1294D1}" destId="{2A1A7FE2-00BB-4C97-ABA5-CB6F930744AE}" srcOrd="1" destOrd="0" presId="urn:microsoft.com/office/officeart/2005/8/layout/vList3#1"/>
    <dgm:cxn modelId="{B93883CF-ECDA-49C4-99DA-55651F4E1012}" type="presParOf" srcId="{B350B997-CF82-4770-99EE-B2595712A0CB}" destId="{C09FCFCF-BC53-4920-ABBB-CB9F645D3CD7}" srcOrd="3" destOrd="0" presId="urn:microsoft.com/office/officeart/2005/8/layout/vList3#1"/>
    <dgm:cxn modelId="{DCBE7879-FCDE-4331-ABE0-30127439965C}" type="presParOf" srcId="{B350B997-CF82-4770-99EE-B2595712A0CB}" destId="{D5E64653-61E3-41E8-9D94-29424922581B}" srcOrd="4" destOrd="0" presId="urn:microsoft.com/office/officeart/2005/8/layout/vList3#1"/>
    <dgm:cxn modelId="{0CE17B12-6C6E-445B-931C-89AEB74EEA43}" type="presParOf" srcId="{D5E64653-61E3-41E8-9D94-29424922581B}" destId="{CC09840B-86A5-4AC0-8407-6D5DC285C223}" srcOrd="0" destOrd="0" presId="urn:microsoft.com/office/officeart/2005/8/layout/vList3#1"/>
    <dgm:cxn modelId="{BBB61936-4E3C-4556-8D68-651C414E7739}" type="presParOf" srcId="{D5E64653-61E3-41E8-9D94-29424922581B}" destId="{01877472-A673-4797-8DFB-A02CD8614757}" srcOrd="1" destOrd="0" presId="urn:microsoft.com/office/officeart/2005/8/layout/vList3#1"/>
    <dgm:cxn modelId="{6CA3EF8E-F224-4B7C-BF10-B35B3AD678EA}" type="presParOf" srcId="{B350B997-CF82-4770-99EE-B2595712A0CB}" destId="{456F6DD2-9502-4388-88FD-5629007715A3}" srcOrd="5" destOrd="0" presId="urn:microsoft.com/office/officeart/2005/8/layout/vList3#1"/>
    <dgm:cxn modelId="{638BE6AD-9FB2-4415-97BC-D204DFCA7DE2}" type="presParOf" srcId="{B350B997-CF82-4770-99EE-B2595712A0CB}" destId="{D195BF43-979B-40AA-B911-2652F247F32D}" srcOrd="6" destOrd="0" presId="urn:microsoft.com/office/officeart/2005/8/layout/vList3#1"/>
    <dgm:cxn modelId="{2B141AD9-B7C6-49F6-818F-3D73F7B2AA56}" type="presParOf" srcId="{D195BF43-979B-40AA-B911-2652F247F32D}" destId="{5C57C276-002B-429A-B64A-E9388A33DB32}" srcOrd="0" destOrd="0" presId="urn:microsoft.com/office/officeart/2005/8/layout/vList3#1"/>
    <dgm:cxn modelId="{FE5AAD86-BDC3-409A-8E42-321454B45CB8}" type="presParOf" srcId="{D195BF43-979B-40AA-B911-2652F247F32D}" destId="{8B905553-BE42-4C16-8995-C28F12DD2819}" srcOrd="1" destOrd="0" presId="urn:microsoft.com/office/officeart/2005/8/layout/vList3#1"/>
    <dgm:cxn modelId="{F6E0C31B-D520-40C3-A7A3-06FA6D817443}" type="presParOf" srcId="{B350B997-CF82-4770-99EE-B2595712A0CB}" destId="{6DF44FDF-C14A-4DBE-962A-510FF5BA1758}" srcOrd="7" destOrd="0" presId="urn:microsoft.com/office/officeart/2005/8/layout/vList3#1"/>
    <dgm:cxn modelId="{4F99681A-BE53-4594-A9B2-195B416D7268}" type="presParOf" srcId="{B350B997-CF82-4770-99EE-B2595712A0CB}" destId="{074958DF-C267-4D09-A0EE-376EC67A7409}" srcOrd="8" destOrd="0" presId="urn:microsoft.com/office/officeart/2005/8/layout/vList3#1"/>
    <dgm:cxn modelId="{7CE8E3A8-C557-4889-9546-DDBB1B520494}" type="presParOf" srcId="{074958DF-C267-4D09-A0EE-376EC67A7409}" destId="{DABBA337-FEF7-4763-A36C-5BEEF1C745A6}" srcOrd="0" destOrd="0" presId="urn:microsoft.com/office/officeart/2005/8/layout/vList3#1"/>
    <dgm:cxn modelId="{680DFB78-B065-4E02-9053-AF2F1CFC6AC6}" type="presParOf" srcId="{074958DF-C267-4D09-A0EE-376EC67A7409}" destId="{CB42A3EF-2BAA-48C4-9AF8-A86BE01417D3}" srcOrd="1" destOrd="0" presId="urn:microsoft.com/office/officeart/2005/8/layout/vList3#1"/>
    <dgm:cxn modelId="{2C5926E3-2246-42FD-9B98-AF787D52AFA4}" type="presParOf" srcId="{B350B997-CF82-4770-99EE-B2595712A0CB}" destId="{C183C26B-B41F-4100-847E-29F91ED1C4D6}" srcOrd="9" destOrd="0" presId="urn:microsoft.com/office/officeart/2005/8/layout/vList3#1"/>
    <dgm:cxn modelId="{1A31B56A-BA2F-4441-8F09-F51483126CE8}" type="presParOf" srcId="{B350B997-CF82-4770-99EE-B2595712A0CB}" destId="{03D785D2-6067-4EAF-B45D-68CBBEBAD9DE}" srcOrd="10" destOrd="0" presId="urn:microsoft.com/office/officeart/2005/8/layout/vList3#1"/>
    <dgm:cxn modelId="{A73233F7-92F1-49A3-B9C1-467B0CA4C026}" type="presParOf" srcId="{03D785D2-6067-4EAF-B45D-68CBBEBAD9DE}" destId="{16438A41-79E9-4941-A3E2-FA3448EC13B2}" srcOrd="0" destOrd="0" presId="urn:microsoft.com/office/officeart/2005/8/layout/vList3#1"/>
    <dgm:cxn modelId="{9D7F1166-D307-4803-AF79-E0874EFE9FA8}" type="presParOf" srcId="{03D785D2-6067-4EAF-B45D-68CBBEBAD9DE}" destId="{87F4B667-35B8-4B15-A70B-C1D33BD39C51}" srcOrd="1" destOrd="0" presId="urn:microsoft.com/office/officeart/2005/8/layout/vList3#1"/>
    <dgm:cxn modelId="{A3068ACA-071D-499C-899C-AD5A0ED285DE}" type="presParOf" srcId="{B350B997-CF82-4770-99EE-B2595712A0CB}" destId="{29138F40-4642-4857-94AB-8742804DB5C9}" srcOrd="11" destOrd="0" presId="urn:microsoft.com/office/officeart/2005/8/layout/vList3#1"/>
    <dgm:cxn modelId="{2F56AF4D-55FA-425E-929F-2DCFED60A7C9}" type="presParOf" srcId="{B350B997-CF82-4770-99EE-B2595712A0CB}" destId="{4BC72013-FFC9-473E-9F7D-989B63136CE0}" srcOrd="12" destOrd="0" presId="urn:microsoft.com/office/officeart/2005/8/layout/vList3#1"/>
    <dgm:cxn modelId="{7F2112ED-7CF1-4892-BDB6-BD5B40757F8C}" type="presParOf" srcId="{4BC72013-FFC9-473E-9F7D-989B63136CE0}" destId="{30C4DDA6-25E3-43EE-8C6B-5F15F312B6A3}" srcOrd="0" destOrd="0" presId="urn:microsoft.com/office/officeart/2005/8/layout/vList3#1"/>
    <dgm:cxn modelId="{BF8AFB60-FA43-4389-8444-7AD21FBAAC71}" type="presParOf" srcId="{4BC72013-FFC9-473E-9F7D-989B63136CE0}" destId="{A5647376-3EF8-4F7F-A802-6F46C6434213}" srcOrd="1" destOrd="0" presId="urn:microsoft.com/office/officeart/2005/8/layout/vList3#1"/>
    <dgm:cxn modelId="{5A84C2D8-9E43-4211-A4ED-15A3A3FFA6EF}" type="presParOf" srcId="{B350B997-CF82-4770-99EE-B2595712A0CB}" destId="{323025C2-BE6E-4DE1-B72D-3795AD14709C}" srcOrd="13" destOrd="0" presId="urn:microsoft.com/office/officeart/2005/8/layout/vList3#1"/>
    <dgm:cxn modelId="{86BB6219-93DC-4D57-BBC0-6CFF6142A1DB}" type="presParOf" srcId="{B350B997-CF82-4770-99EE-B2595712A0CB}" destId="{0832C38B-7E37-47FD-B0B8-E34462F487DF}" srcOrd="14" destOrd="0" presId="urn:microsoft.com/office/officeart/2005/8/layout/vList3#1"/>
    <dgm:cxn modelId="{F0F4D669-6898-44BF-8660-5F7E9F39E652}" type="presParOf" srcId="{0832C38B-7E37-47FD-B0B8-E34462F487DF}" destId="{026C3158-8E69-4BC5-B0C8-D31C37D66A0F}" srcOrd="0" destOrd="0" presId="urn:microsoft.com/office/officeart/2005/8/layout/vList3#1"/>
    <dgm:cxn modelId="{CAF15E21-D3F1-40AC-8433-F94869717193}" type="presParOf" srcId="{0832C38B-7E37-47FD-B0B8-E34462F487DF}" destId="{B83CDE04-519E-408C-9BFE-7ABBAC262252}" srcOrd="1" destOrd="0" presId="urn:microsoft.com/office/officeart/2005/8/layout/vList3#1"/>
    <dgm:cxn modelId="{70938D83-DB43-4DB2-9D11-D749F8DA5926}" type="presParOf" srcId="{B350B997-CF82-4770-99EE-B2595712A0CB}" destId="{44F6D61F-49EB-466D-B9E8-AE578A62D06C}" srcOrd="15" destOrd="0" presId="urn:microsoft.com/office/officeart/2005/8/layout/vList3#1"/>
    <dgm:cxn modelId="{9208A22F-6CA4-4397-89AC-D327A30ECA5E}" type="presParOf" srcId="{B350B997-CF82-4770-99EE-B2595712A0CB}" destId="{3D194BED-4C15-4315-ABFF-7A823BE6C240}" srcOrd="16" destOrd="0" presId="urn:microsoft.com/office/officeart/2005/8/layout/vList3#1"/>
    <dgm:cxn modelId="{3DA3A7B7-BEE7-4479-87D5-4E7189E9CAD5}" type="presParOf" srcId="{3D194BED-4C15-4315-ABFF-7A823BE6C240}" destId="{0A8C87AA-C99A-4EC8-96B9-1ED8AEDB7A43}" srcOrd="0" destOrd="0" presId="urn:microsoft.com/office/officeart/2005/8/layout/vList3#1"/>
    <dgm:cxn modelId="{C3E048FC-85FB-4300-AE84-EC65A9D82F16}" type="presParOf" srcId="{3D194BED-4C15-4315-ABFF-7A823BE6C240}" destId="{87F72AD8-3D84-46C1-8A1D-0C0F243F5904}" srcOrd="1" destOrd="0" presId="urn:microsoft.com/office/officeart/2005/8/layout/vList3#1"/>
    <dgm:cxn modelId="{46EAAE9B-2285-4052-AFAE-BF98ED277CFC}" type="presParOf" srcId="{B350B997-CF82-4770-99EE-B2595712A0CB}" destId="{DD50B440-17D9-426D-805C-5F0363366613}" srcOrd="17" destOrd="0" presId="urn:microsoft.com/office/officeart/2005/8/layout/vList3#1"/>
    <dgm:cxn modelId="{C1B8C98A-DE7D-4EA4-902C-E8533F1390E2}" type="presParOf" srcId="{B350B997-CF82-4770-99EE-B2595712A0CB}" destId="{F6011D56-57D1-4B2E-993A-BB8BCBB6EA74}" srcOrd="18" destOrd="0" presId="urn:microsoft.com/office/officeart/2005/8/layout/vList3#1"/>
    <dgm:cxn modelId="{18191D05-829F-49DE-B0C7-C3370C5670AB}" type="presParOf" srcId="{F6011D56-57D1-4B2E-993A-BB8BCBB6EA74}" destId="{909B2746-9AED-47FD-AA0B-759D4EEF44FE}" srcOrd="0" destOrd="0" presId="urn:microsoft.com/office/officeart/2005/8/layout/vList3#1"/>
    <dgm:cxn modelId="{509A5AF5-A692-4C86-B1DF-F0724DFA9DC6}" type="presParOf" srcId="{F6011D56-57D1-4B2E-993A-BB8BCBB6EA74}" destId="{5060FACB-816F-4144-8880-9376F9117E8E}" srcOrd="1" destOrd="0" presId="urn:microsoft.com/office/officeart/2005/8/layout/vList3#1"/>
    <dgm:cxn modelId="{4427D1D7-2F80-470D-8B9A-FBD144A7229B}" type="presParOf" srcId="{B350B997-CF82-4770-99EE-B2595712A0CB}" destId="{A7E2F9FB-12D4-4DF8-B2D8-7ED407B1785F}" srcOrd="19" destOrd="0" presId="urn:microsoft.com/office/officeart/2005/8/layout/vList3#1"/>
    <dgm:cxn modelId="{5B83AE5B-41AB-4F74-B5F4-1A5C3544FE6B}" type="presParOf" srcId="{B350B997-CF82-4770-99EE-B2595712A0CB}" destId="{3490D92B-1042-476C-99B8-78542CD37D5F}" srcOrd="20" destOrd="0" presId="urn:microsoft.com/office/officeart/2005/8/layout/vList3#1"/>
    <dgm:cxn modelId="{3540CEEF-5F75-483D-99E1-4868EEEFDD02}" type="presParOf" srcId="{3490D92B-1042-476C-99B8-78542CD37D5F}" destId="{601867A8-C41C-411B-BB5E-9A5EE568D133}" srcOrd="0" destOrd="0" presId="urn:microsoft.com/office/officeart/2005/8/layout/vList3#1"/>
    <dgm:cxn modelId="{C4D91B75-1A0B-4392-8643-AA5E6C204261}" type="presParOf" srcId="{3490D92B-1042-476C-99B8-78542CD37D5F}" destId="{9DEA9933-9635-4344-B6AB-CD39ADCBA656}" srcOrd="1" destOrd="0" presId="urn:microsoft.com/office/officeart/2005/8/layout/vList3#1"/>
    <dgm:cxn modelId="{144BA6C6-553F-404E-B909-72E0503F4B04}" type="presParOf" srcId="{B350B997-CF82-4770-99EE-B2595712A0CB}" destId="{AFA8178F-8616-4E72-A19E-CA3B459D122F}" srcOrd="21" destOrd="0" presId="urn:microsoft.com/office/officeart/2005/8/layout/vList3#1"/>
    <dgm:cxn modelId="{35D54838-B83E-48D6-8543-2C5BC7418658}" type="presParOf" srcId="{B350B997-CF82-4770-99EE-B2595712A0CB}" destId="{31E2003B-CB1C-45F1-96FA-703EDAA60AD5}" srcOrd="22" destOrd="0" presId="urn:microsoft.com/office/officeart/2005/8/layout/vList3#1"/>
    <dgm:cxn modelId="{19F7A66A-F301-4B5F-B8BB-83B70982A674}" type="presParOf" srcId="{31E2003B-CB1C-45F1-96FA-703EDAA60AD5}" destId="{01F180C7-38B1-48D7-8C5D-53CCF1216171}" srcOrd="0" destOrd="0" presId="urn:microsoft.com/office/officeart/2005/8/layout/vList3#1"/>
    <dgm:cxn modelId="{94C17CF7-15E4-49BF-8A7B-5F28027D80F4}" type="presParOf" srcId="{31E2003B-CB1C-45F1-96FA-703EDAA60AD5}" destId="{F949A24D-055E-41D4-BB93-C618BC5EC49A}" srcOrd="1" destOrd="0" presId="urn:microsoft.com/office/officeart/2005/8/layout/vList3#1"/>
    <dgm:cxn modelId="{9FD25E29-0D40-48C7-8DEF-6F63B69B7693}" type="presParOf" srcId="{B350B997-CF82-4770-99EE-B2595712A0CB}" destId="{9691DADD-7B1E-4A38-8036-D4AA5041AD63}" srcOrd="23" destOrd="0" presId="urn:microsoft.com/office/officeart/2005/8/layout/vList3#1"/>
    <dgm:cxn modelId="{6635466D-0550-4E3D-8600-70C5340AE6AC}" type="presParOf" srcId="{B350B997-CF82-4770-99EE-B2595712A0CB}" destId="{D5721F78-B813-4B35-BD62-4E50C7FB39B4}" srcOrd="24" destOrd="0" presId="urn:microsoft.com/office/officeart/2005/8/layout/vList3#1"/>
    <dgm:cxn modelId="{DF0EB695-7F30-4763-92C1-F034EA3AD5FA}" type="presParOf" srcId="{D5721F78-B813-4B35-BD62-4E50C7FB39B4}" destId="{ABEB8F5D-AEC9-43EB-9F24-EF44AE2726DF}" srcOrd="0" destOrd="0" presId="urn:microsoft.com/office/officeart/2005/8/layout/vList3#1"/>
    <dgm:cxn modelId="{3316B510-792E-491A-B3BE-C4460E967FE8}" type="presParOf" srcId="{D5721F78-B813-4B35-BD62-4E50C7FB39B4}" destId="{E8C4F153-4BBC-4875-92A0-E975829B264A}" srcOrd="1" destOrd="0" presId="urn:microsoft.com/office/officeart/2005/8/layout/vList3#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22531"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2532" name="Rectangle 4"/>
          <p:cNvSpPr>
            <a:spLocks noGrp="1" noRot="1" noChangeAspect="1" noChangeArrowheads="1" noTextEdit="1"/>
          </p:cNvSpPr>
          <p:nvPr>
            <p:ph type="sldImg" idx="2"/>
          </p:nvPr>
        </p:nvSpPr>
        <p:spPr bwMode="auto">
          <a:xfrm>
            <a:off x="930275" y="741363"/>
            <a:ext cx="4937125" cy="370363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9450" y="4692650"/>
            <a:ext cx="5438775"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2534" name="Rectangle 6"/>
          <p:cNvSpPr>
            <a:spLocks noGrp="1" noChangeArrowheads="1"/>
          </p:cNvSpPr>
          <p:nvPr>
            <p:ph type="ftr" sz="quarter" idx="4"/>
          </p:nvPr>
        </p:nvSpPr>
        <p:spPr bwMode="auto">
          <a:xfrm>
            <a:off x="0" y="9377363"/>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22535" name="Rectangle 7"/>
          <p:cNvSpPr>
            <a:spLocks noGrp="1" noChangeArrowheads="1"/>
          </p:cNvSpPr>
          <p:nvPr>
            <p:ph type="sldNum" sz="quarter" idx="5"/>
          </p:nvPr>
        </p:nvSpPr>
        <p:spPr bwMode="auto">
          <a:xfrm>
            <a:off x="3849688" y="9377363"/>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7A7F073-FE1F-4E33-B93F-4BC839DC83C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p:spPr>
        <p:txBody>
          <a:bodyPr/>
          <a:lstStyle/>
          <a:p>
            <a:endParaRPr lang="ru-RU" altLang="ru-RU" smtClean="0"/>
          </a:p>
        </p:txBody>
      </p:sp>
      <p:sp>
        <p:nvSpPr>
          <p:cNvPr id="23556" name="Номер слайда 3"/>
          <p:cNvSpPr>
            <a:spLocks noGrp="1"/>
          </p:cNvSpPr>
          <p:nvPr>
            <p:ph type="sldNum" sz="quarter" idx="5"/>
          </p:nvPr>
        </p:nvSpPr>
        <p:spPr>
          <a:noFill/>
        </p:spPr>
        <p:txBody>
          <a:bodyPr/>
          <a:lstStyle/>
          <a:p>
            <a:fld id="{3BFB1318-B1CD-4D16-899C-2517E492AA07}" type="slidenum">
              <a:rPr lang="ru-RU" altLang="ru-RU" smtClean="0"/>
              <a:pPr/>
              <a:t>1</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endParaRPr lang="ru-RU" altLang="ru-RU" smtClean="0"/>
          </a:p>
        </p:txBody>
      </p:sp>
      <p:sp>
        <p:nvSpPr>
          <p:cNvPr id="24580" name="Номер слайда 3"/>
          <p:cNvSpPr>
            <a:spLocks noGrp="1"/>
          </p:cNvSpPr>
          <p:nvPr>
            <p:ph type="sldNum" sz="quarter" idx="5"/>
          </p:nvPr>
        </p:nvSpPr>
        <p:spPr>
          <a:noFill/>
        </p:spPr>
        <p:txBody>
          <a:bodyPr/>
          <a:lstStyle/>
          <a:p>
            <a:fld id="{F17E7971-A953-4156-A178-A0D83C7E4153}" type="slidenum">
              <a:rPr lang="ru-RU" altLang="ru-RU" smtClean="0"/>
              <a:pPr/>
              <a:t>5</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C7D8BCF-1E06-49C9-A4C3-C205144E02BA}" type="slidenum">
              <a:rPr lang="ru-RU" altLang="ru-RU" smtClean="0"/>
              <a:pPr/>
              <a:t>8</a:t>
            </a:fld>
            <a:endParaRPr lang="ru-RU" alt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p:spPr>
        <p:txBody>
          <a:bodyPr/>
          <a:lstStyle/>
          <a:p>
            <a:endParaRPr lang="ru-RU" altLang="ru-RU" smtClean="0"/>
          </a:p>
        </p:txBody>
      </p:sp>
      <p:sp>
        <p:nvSpPr>
          <p:cNvPr id="26628" name="Номер слайда 3"/>
          <p:cNvSpPr>
            <a:spLocks noGrp="1"/>
          </p:cNvSpPr>
          <p:nvPr>
            <p:ph type="sldNum" sz="quarter" idx="5"/>
          </p:nvPr>
        </p:nvSpPr>
        <p:spPr>
          <a:noFill/>
        </p:spPr>
        <p:txBody>
          <a:bodyPr/>
          <a:lstStyle/>
          <a:p>
            <a:fld id="{46D309AA-397E-46FD-B5F1-DB7DE5F8698A}" type="slidenum">
              <a:rPr lang="ru-RU" altLang="ru-RU" smtClean="0"/>
              <a:pPr/>
              <a:t>9</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4618CA8-8A89-449F-8D63-DF8B7C7B82BE}" type="slidenum">
              <a:rPr lang="ru-RU" altLang="ru-RU" smtClean="0"/>
              <a:pPr/>
              <a:t>10</a:t>
            </a:fld>
            <a:endParaRPr lang="ru-RU" alt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6650EA5-9901-4A2C-AA3B-D503FF00516E}" type="slidenum">
              <a:rPr lang="ru-RU" altLang="ru-RU" smtClean="0"/>
              <a:pPr/>
              <a:t>12</a:t>
            </a:fld>
            <a:endParaRPr lang="ru-RU" alt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p:spPr>
        <p:txBody>
          <a:bodyPr/>
          <a:lstStyle/>
          <a:p>
            <a:endParaRPr lang="ru-RU" altLang="ru-RU" smtClean="0"/>
          </a:p>
        </p:txBody>
      </p:sp>
      <p:sp>
        <p:nvSpPr>
          <p:cNvPr id="29700" name="Номер слайда 3"/>
          <p:cNvSpPr>
            <a:spLocks noGrp="1"/>
          </p:cNvSpPr>
          <p:nvPr>
            <p:ph type="sldNum" sz="quarter" idx="5"/>
          </p:nvPr>
        </p:nvSpPr>
        <p:spPr>
          <a:noFill/>
        </p:spPr>
        <p:txBody>
          <a:bodyPr/>
          <a:lstStyle/>
          <a:p>
            <a:fld id="{696E49B9-369D-4FAA-9FBA-E1CE9B3ACC9C}" type="slidenum">
              <a:rPr lang="ru-RU" altLang="ru-RU" smtClean="0"/>
              <a:pPr/>
              <a:t>14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r>
              <a:rPr lang="ru-RU"/>
              <a:t>Слайд</a:t>
            </a:r>
          </a:p>
        </p:txBody>
      </p:sp>
      <p:sp>
        <p:nvSpPr>
          <p:cNvPr id="12" name="Slide Number Placeholder 5"/>
          <p:cNvSpPr>
            <a:spLocks noGrp="1"/>
          </p:cNvSpPr>
          <p:nvPr>
            <p:ph type="sldNum" sz="quarter" idx="12"/>
          </p:nvPr>
        </p:nvSpPr>
        <p:spPr/>
        <p:txBody>
          <a:bodyPr/>
          <a:lstStyle>
            <a:lvl1pPr>
              <a:defRPr/>
            </a:lvl1pPr>
          </a:lstStyle>
          <a:p>
            <a:pPr>
              <a:defRPr/>
            </a:pPr>
            <a:fld id="{4BE53CF0-B1D9-495D-8B85-2F92216AB6AD}" type="slidenum">
              <a:rPr lang="ru-RU" altLang="ru-RU"/>
              <a:pPr>
                <a:defRPr/>
              </a:pPr>
              <a:t>‹#›</a:t>
            </a:fld>
            <a:endParaRPr lang="ru-RU" alt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7" name="Footer Placeholder 4"/>
          <p:cNvSpPr>
            <a:spLocks noGrp="1"/>
          </p:cNvSpPr>
          <p:nvPr>
            <p:ph type="ftr" sz="quarter" idx="16"/>
          </p:nvPr>
        </p:nvSpPr>
        <p:spPr/>
        <p:txBody>
          <a:bodyPr/>
          <a:lstStyle>
            <a:lvl1pPr>
              <a:defRPr/>
            </a:lvl1pPr>
          </a:lstStyle>
          <a:p>
            <a:pPr>
              <a:defRPr/>
            </a:pPr>
            <a:r>
              <a:rPr lang="ru-RU"/>
              <a:t>Слайд</a:t>
            </a:r>
          </a:p>
        </p:txBody>
      </p:sp>
      <p:sp>
        <p:nvSpPr>
          <p:cNvPr id="8" name="Slide Number Placeholder 5"/>
          <p:cNvSpPr>
            <a:spLocks noGrp="1"/>
          </p:cNvSpPr>
          <p:nvPr>
            <p:ph type="sldNum" sz="quarter" idx="17"/>
          </p:nvPr>
        </p:nvSpPr>
        <p:spPr/>
        <p:txBody>
          <a:bodyPr/>
          <a:lstStyle>
            <a:lvl1pPr>
              <a:defRPr/>
            </a:lvl1pPr>
          </a:lstStyle>
          <a:p>
            <a:pPr>
              <a:defRPr/>
            </a:pPr>
            <a:fld id="{4640F1F4-80DD-4C75-B3DB-447B608F3EDE}"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0B43B50E-9339-4A14-92A0-78687D803DA0}"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ru-RU"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p>
        </p:txBody>
      </p:sp>
      <p:sp>
        <p:nvSpPr>
          <p:cNvPr id="8" name="Footer Placeholder 4"/>
          <p:cNvSpPr>
            <a:spLocks noGrp="1"/>
          </p:cNvSpPr>
          <p:nvPr>
            <p:ph type="ftr" sz="quarter" idx="15"/>
          </p:nvPr>
        </p:nvSpPr>
        <p:spPr/>
        <p:txBody>
          <a:bodyPr/>
          <a:lstStyle>
            <a:lvl1pPr>
              <a:defRPr/>
            </a:lvl1pPr>
          </a:lstStyle>
          <a:p>
            <a:pPr>
              <a:defRPr/>
            </a:pPr>
            <a:r>
              <a:rPr lang="ru-RU"/>
              <a:t>Слайд</a:t>
            </a:r>
          </a:p>
        </p:txBody>
      </p:sp>
      <p:sp>
        <p:nvSpPr>
          <p:cNvPr id="9" name="Slide Number Placeholder 5"/>
          <p:cNvSpPr>
            <a:spLocks noGrp="1"/>
          </p:cNvSpPr>
          <p:nvPr>
            <p:ph type="sldNum" sz="quarter" idx="16"/>
          </p:nvPr>
        </p:nvSpPr>
        <p:spPr/>
        <p:txBody>
          <a:bodyPr/>
          <a:lstStyle>
            <a:lvl1pPr>
              <a:defRPr/>
            </a:lvl1pPr>
          </a:lstStyle>
          <a:p>
            <a:pPr>
              <a:defRPr/>
            </a:pPr>
            <a:fld id="{6D97135F-0ADC-4BA4-AD0B-B8FB5105D6C5}"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2B323625-A926-4E8B-8BC8-B199EFCAE512}"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ru-RU"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p>
        </p:txBody>
      </p:sp>
      <p:sp>
        <p:nvSpPr>
          <p:cNvPr id="8" name="Footer Placeholder 4"/>
          <p:cNvSpPr>
            <a:spLocks noGrp="1"/>
          </p:cNvSpPr>
          <p:nvPr>
            <p:ph type="ftr" sz="quarter" idx="15"/>
          </p:nvPr>
        </p:nvSpPr>
        <p:spPr/>
        <p:txBody>
          <a:bodyPr/>
          <a:lstStyle>
            <a:lvl1pPr>
              <a:defRPr/>
            </a:lvl1pPr>
          </a:lstStyle>
          <a:p>
            <a:pPr>
              <a:defRPr/>
            </a:pPr>
            <a:r>
              <a:rPr lang="ru-RU"/>
              <a:t>Слайд</a:t>
            </a:r>
          </a:p>
        </p:txBody>
      </p:sp>
      <p:sp>
        <p:nvSpPr>
          <p:cNvPr id="9" name="Slide Number Placeholder 5"/>
          <p:cNvSpPr>
            <a:spLocks noGrp="1"/>
          </p:cNvSpPr>
          <p:nvPr>
            <p:ph type="sldNum" sz="quarter" idx="16"/>
          </p:nvPr>
        </p:nvSpPr>
        <p:spPr/>
        <p:txBody>
          <a:bodyPr/>
          <a:lstStyle>
            <a:lvl1pPr>
              <a:defRPr/>
            </a:lvl1pPr>
          </a:lstStyle>
          <a:p>
            <a:pPr>
              <a:defRPr/>
            </a:pPr>
            <a:fld id="{466DC38A-DFA1-437C-AD03-FD4DB44FDE65}"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r>
              <a:rPr lang="ru-RU"/>
              <a:t>Слайд</a:t>
            </a:r>
          </a:p>
        </p:txBody>
      </p:sp>
      <p:sp>
        <p:nvSpPr>
          <p:cNvPr id="7" name="Slide Number Placeholder 5"/>
          <p:cNvSpPr>
            <a:spLocks noGrp="1"/>
          </p:cNvSpPr>
          <p:nvPr>
            <p:ph type="sldNum" sz="quarter" idx="16"/>
          </p:nvPr>
        </p:nvSpPr>
        <p:spPr/>
        <p:txBody>
          <a:bodyPr/>
          <a:lstStyle>
            <a:lvl1pPr>
              <a:defRPr/>
            </a:lvl1pPr>
          </a:lstStyle>
          <a:p>
            <a:pPr>
              <a:defRPr/>
            </a:pPr>
            <a:fld id="{9CCC4010-3A19-48C0-A101-B70A6635D85A}" type="slidenum">
              <a:rPr lang="ru-RU" altLang="ru-RU"/>
              <a:pPr>
                <a:defRPr/>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724BE609-F1BC-4AEC-A9DA-97DFFAE941EC}" type="slidenum">
              <a:rPr lang="ru-RU" altLang="ru-RU"/>
              <a:pPr>
                <a:defRPr/>
              </a:pPr>
              <a:t>‹#›</a:t>
            </a:fld>
            <a:endParaRPr lang="ru-RU" altLang="ru-RU"/>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14D7B1F2-7C97-48E1-942A-27B6C5BBB4A0}" type="slidenum">
              <a:rPr lang="ru-RU" altLang="ru-RU"/>
              <a:pPr>
                <a:defRPr/>
              </a:pPr>
              <a:t>‹#›</a:t>
            </a:fld>
            <a:endParaRPr lang="ru-RU" altLang="ru-RU"/>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rtlCol="0">
            <a:normAutofit/>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164C84DC-DA60-4AC0-9AB6-5EAB8AC858E3}" type="slidenum">
              <a:rPr lang="ru-RU" altLang="ru-RU"/>
              <a:pPr>
                <a:defRPr/>
              </a:pPr>
              <a:t>‹#›</a:t>
            </a:fld>
            <a:endParaRPr lang="ru-RU" altLang="ru-RU"/>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3886200"/>
          </a:xfrm>
        </p:spPr>
        <p:txBody>
          <a:bodyPr rtlCol="0">
            <a:normAutofit/>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FE13E6CE-17D1-4B55-B8A9-4A26F19CAD39}" type="slidenum">
              <a:rPr lang="ru-RU" altLang="ru-RU"/>
              <a:pPr>
                <a:defRPr/>
              </a:pPr>
              <a:t>‹#›</a:t>
            </a:fld>
            <a:endParaRPr lang="ru-RU" alt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A0E249BB-B986-4C8F-8FC0-A7E7E8312FC0}" type="slidenum">
              <a:rPr lang="ru-RU" altLang="ru-RU"/>
              <a:pPr>
                <a:defRPr/>
              </a:pPr>
              <a:t>‹#›</a:t>
            </a:fld>
            <a:endParaRPr lang="ru-RU" alt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r>
              <a:rPr lang="ru-RU"/>
              <a:t>Слайд</a:t>
            </a:r>
          </a:p>
        </p:txBody>
      </p:sp>
      <p:sp>
        <p:nvSpPr>
          <p:cNvPr id="6" name="Slide Number Placeholder 5"/>
          <p:cNvSpPr>
            <a:spLocks noGrp="1"/>
          </p:cNvSpPr>
          <p:nvPr>
            <p:ph type="sldNum" sz="quarter" idx="12"/>
          </p:nvPr>
        </p:nvSpPr>
        <p:spPr/>
        <p:txBody>
          <a:bodyPr/>
          <a:lstStyle>
            <a:lvl1pPr>
              <a:defRPr/>
            </a:lvl1pPr>
          </a:lstStyle>
          <a:p>
            <a:pPr>
              <a:defRPr/>
            </a:pPr>
            <a:fld id="{CA968E92-B95E-4E19-9FD4-3D338182D3AB}" type="slidenum">
              <a:rPr lang="ru-RU" altLang="ru-RU"/>
              <a:pPr>
                <a:defRPr/>
              </a:pPr>
              <a:t>‹#›</a:t>
            </a:fld>
            <a:endParaRPr lang="ru-RU" alt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r>
              <a:rPr lang="ru-RU"/>
              <a:t>Слайд</a:t>
            </a:r>
          </a:p>
        </p:txBody>
      </p:sp>
      <p:sp>
        <p:nvSpPr>
          <p:cNvPr id="7" name="Slide Number Placeholder 5"/>
          <p:cNvSpPr>
            <a:spLocks noGrp="1"/>
          </p:cNvSpPr>
          <p:nvPr>
            <p:ph type="sldNum" sz="quarter" idx="16"/>
          </p:nvPr>
        </p:nvSpPr>
        <p:spPr/>
        <p:txBody>
          <a:bodyPr/>
          <a:lstStyle>
            <a:lvl1pPr>
              <a:defRPr/>
            </a:lvl1pPr>
          </a:lstStyle>
          <a:p>
            <a:pPr>
              <a:defRPr/>
            </a:pPr>
            <a:fld id="{1F867DF0-8A4E-4B5E-9071-50C2672F5385}" type="slidenum">
              <a:rPr lang="ru-RU" altLang="ru-RU"/>
              <a:pPr>
                <a:defRPr/>
              </a:pPr>
              <a:t>‹#›</a:t>
            </a:fld>
            <a:endParaRPr lang="ru-RU" alt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r>
              <a:rPr lang="ru-RU"/>
              <a:t>Слайд</a:t>
            </a:r>
          </a:p>
        </p:txBody>
      </p:sp>
      <p:sp>
        <p:nvSpPr>
          <p:cNvPr id="9" name="Slide Number Placeholder 5"/>
          <p:cNvSpPr>
            <a:spLocks noGrp="1"/>
          </p:cNvSpPr>
          <p:nvPr>
            <p:ph type="sldNum" sz="quarter" idx="12"/>
          </p:nvPr>
        </p:nvSpPr>
        <p:spPr/>
        <p:txBody>
          <a:bodyPr/>
          <a:lstStyle>
            <a:lvl1pPr>
              <a:defRPr/>
            </a:lvl1pPr>
          </a:lstStyle>
          <a:p>
            <a:pPr>
              <a:defRPr/>
            </a:pPr>
            <a:fld id="{3AD119C6-F3E9-4333-9755-DBE7B8769154}" type="slidenum">
              <a:rPr lang="ru-RU" altLang="ru-RU"/>
              <a:pPr>
                <a:defRPr/>
              </a:pPr>
              <a:t>‹#›</a:t>
            </a:fld>
            <a:endParaRPr lang="ru-RU" alt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r>
              <a:rPr lang="ru-RU"/>
              <a:t>Слайд</a:t>
            </a:r>
          </a:p>
        </p:txBody>
      </p:sp>
      <p:sp>
        <p:nvSpPr>
          <p:cNvPr id="5" name="Slide Number Placeholder 5"/>
          <p:cNvSpPr>
            <a:spLocks noGrp="1"/>
          </p:cNvSpPr>
          <p:nvPr>
            <p:ph type="sldNum" sz="quarter" idx="12"/>
          </p:nvPr>
        </p:nvSpPr>
        <p:spPr/>
        <p:txBody>
          <a:bodyPr/>
          <a:lstStyle>
            <a:lvl1pPr>
              <a:defRPr/>
            </a:lvl1pPr>
          </a:lstStyle>
          <a:p>
            <a:pPr>
              <a:defRPr/>
            </a:pPr>
            <a:fld id="{68F4BF88-BB30-48DB-8373-F0514C7BE102}" type="slidenum">
              <a:rPr lang="ru-RU" altLang="ru-RU"/>
              <a:pPr>
                <a:defRPr/>
              </a:pPr>
              <a:t>‹#›</a:t>
            </a:fld>
            <a:endParaRPr lang="ru-RU" alt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r>
              <a:rPr lang="ru-RU"/>
              <a:t>Слайд</a:t>
            </a:r>
          </a:p>
        </p:txBody>
      </p:sp>
      <p:sp>
        <p:nvSpPr>
          <p:cNvPr id="4" name="Slide Number Placeholder 5"/>
          <p:cNvSpPr>
            <a:spLocks noGrp="1"/>
          </p:cNvSpPr>
          <p:nvPr>
            <p:ph type="sldNum" sz="quarter" idx="12"/>
          </p:nvPr>
        </p:nvSpPr>
        <p:spPr/>
        <p:txBody>
          <a:bodyPr/>
          <a:lstStyle>
            <a:lvl1pPr>
              <a:defRPr/>
            </a:lvl1pPr>
          </a:lstStyle>
          <a:p>
            <a:pPr>
              <a:defRPr/>
            </a:pPr>
            <a:fld id="{63C0ADF9-3A1D-40AC-AEFB-A86D3C539EB8}" type="slidenum">
              <a:rPr lang="ru-RU" altLang="ru-RU"/>
              <a:pPr>
                <a:defRPr/>
              </a:pPr>
              <a:t>‹#›</a:t>
            </a:fld>
            <a:endParaRPr lang="ru-RU" alt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r>
              <a:rPr lang="ru-RU"/>
              <a:t>Слайд</a:t>
            </a:r>
          </a:p>
        </p:txBody>
      </p:sp>
      <p:sp>
        <p:nvSpPr>
          <p:cNvPr id="7" name="Slide Number Placeholder 5"/>
          <p:cNvSpPr>
            <a:spLocks noGrp="1"/>
          </p:cNvSpPr>
          <p:nvPr>
            <p:ph type="sldNum" sz="quarter" idx="12"/>
          </p:nvPr>
        </p:nvSpPr>
        <p:spPr/>
        <p:txBody>
          <a:bodyPr/>
          <a:lstStyle>
            <a:lvl1pPr>
              <a:defRPr/>
            </a:lvl1pPr>
          </a:lstStyle>
          <a:p>
            <a:pPr>
              <a:defRPr/>
            </a:pPr>
            <a:fld id="{631C60D7-58B0-43FA-BBFD-509F38F3D7BF}" type="slidenum">
              <a:rPr lang="ru-RU" altLang="ru-RU"/>
              <a:pPr>
                <a:defRPr/>
              </a:pPr>
              <a:t>‹#›</a:t>
            </a:fld>
            <a:endParaRPr lang="ru-RU" alt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r>
              <a:rPr lang="ru-RU"/>
              <a:t>Слайд</a:t>
            </a:r>
          </a:p>
        </p:txBody>
      </p:sp>
      <p:sp>
        <p:nvSpPr>
          <p:cNvPr id="7" name="Slide Number Placeholder 5"/>
          <p:cNvSpPr>
            <a:spLocks noGrp="1"/>
          </p:cNvSpPr>
          <p:nvPr>
            <p:ph type="sldNum" sz="quarter" idx="16"/>
          </p:nvPr>
        </p:nvSpPr>
        <p:spPr/>
        <p:txBody>
          <a:bodyPr/>
          <a:lstStyle>
            <a:lvl1pPr>
              <a:defRPr/>
            </a:lvl1pPr>
          </a:lstStyle>
          <a:p>
            <a:pPr>
              <a:defRPr/>
            </a:pPr>
            <a:fld id="{CE8D6661-AAE6-43BD-B2F3-7F2496D21D2B}" type="slidenum">
              <a:rPr lang="ru-RU" altLang="ru-RU"/>
              <a:pPr>
                <a:defRPr/>
              </a:pPr>
              <a:t>‹#›</a:t>
            </a:fld>
            <a:endParaRPr lang="ru-RU" alt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64999">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076" name="Text Placeholder 2"/>
          <p:cNvSpPr>
            <a:spLocks noGrp="1"/>
          </p:cNvSpPr>
          <p:nvPr>
            <p:ph type="body" idx="1"/>
          </p:nvPr>
        </p:nvSpPr>
        <p:spPr bwMode="auto">
          <a:xfrm>
            <a:off x="533400" y="533400"/>
            <a:ext cx="6554788" cy="3767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ru-RU"/>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ru-RU"/>
              <a:t>Слайд</a:t>
            </a:r>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449CC66-7C00-4E82-AF69-C1F2ABBEF8FA}" type="slidenum">
              <a:rPr lang="ru-RU" altLang="ru-RU"/>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6089" r:id="rId1"/>
    <p:sldLayoutId id="2147486073" r:id="rId2"/>
    <p:sldLayoutId id="2147486074" r:id="rId3"/>
    <p:sldLayoutId id="2147486075" r:id="rId4"/>
    <p:sldLayoutId id="2147486076" r:id="rId5"/>
    <p:sldLayoutId id="2147486077" r:id="rId6"/>
    <p:sldLayoutId id="2147486078" r:id="rId7"/>
    <p:sldLayoutId id="2147486079" r:id="rId8"/>
    <p:sldLayoutId id="2147486080" r:id="rId9"/>
    <p:sldLayoutId id="2147486081" r:id="rId10"/>
    <p:sldLayoutId id="2147486082" r:id="rId11"/>
    <p:sldLayoutId id="2147486090" r:id="rId12"/>
    <p:sldLayoutId id="2147486083" r:id="rId13"/>
    <p:sldLayoutId id="2147486091" r:id="rId14"/>
    <p:sldLayoutId id="2147486084" r:id="rId15"/>
    <p:sldLayoutId id="2147486085" r:id="rId16"/>
    <p:sldLayoutId id="2147486086" r:id="rId17"/>
    <p:sldLayoutId id="2147486087" r:id="rId18"/>
    <p:sldLayoutId id="2147486088" r:id="rId19"/>
  </p:sldLayoutIdLst>
  <p:transition spd="slow">
    <p:wip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19.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__________Microsoft_Office_Excel2.xls"/><Relationship Id="rId2" Type="http://schemas.openxmlformats.org/officeDocument/2006/relationships/slideLayout" Target="../slideLayouts/slideLayout19.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2" Type="http://schemas.openxmlformats.org/officeDocument/2006/relationships/hyperlink" Target="mailto:minfin12@udmnet.ru"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B%D0%B0%D1%82%D0%B8%D0%BD%D1%81%D0%BA%D0%B8%D0%B9_%D1%8F%D0%B7%D1%8B%D0%BA" TargetMode="External"/><Relationship Id="rId2" Type="http://schemas.openxmlformats.org/officeDocument/2006/relationships/hyperlink" Target="http://budget.mos.ru/glossary" TargetMode="External"/><Relationship Id="rId1" Type="http://schemas.openxmlformats.org/officeDocument/2006/relationships/slideLayout" Target="../slideLayouts/slideLayout2.xml"/><Relationship Id="rId6" Type="http://schemas.openxmlformats.org/officeDocument/2006/relationships/hyperlink" Target="http://ru.wikipedia.org/wiki/%D0%9B%D0%B0%D1%82%D1%8B%D0%BD%D1%8C" TargetMode="External"/><Relationship Id="rId5" Type="http://schemas.openxmlformats.org/officeDocument/2006/relationships/hyperlink" Target="http://ru.wikipedia.org/w/index.php?title=%D0%91%D1%8E%D0%B4%D0%B6%D0%B5%D1%82%D0%BD%D1%8B%D0%B9_%D0%BA%D0%BE%D0%B4%D0%B5%D0%BA%D1%81_%D0%A0%D0%BE%D1%81%D1%81%D0%B8%D0%B9%D1%81%D0%BA%D0%BE%D0%B9_%D0%A4%D0%B5%D0%B4%D0%B5%D1%80%D0%B0%D1%86%D0%B8%D0%B8&amp;action=edit&amp;redlink=1" TargetMode="External"/><Relationship Id="rId4" Type="http://schemas.openxmlformats.org/officeDocument/2006/relationships/hyperlink" Target="http://ru.wikipedia.org/wiki/%D0%A2%D1%80%D0%B0%D0%BD%D1%81%D1%84%D0%B5%D1%80%D1%82"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3"/>
          <p:cNvSpPr txBox="1">
            <a:spLocks noChangeArrowheads="1"/>
          </p:cNvSpPr>
          <p:nvPr/>
        </p:nvSpPr>
        <p:spPr bwMode="auto">
          <a:xfrm>
            <a:off x="3275856" y="2023701"/>
            <a:ext cx="4896543" cy="1658074"/>
          </a:xfrm>
          <a:prstGeom prst="rect">
            <a:avLst/>
          </a:prstGeom>
          <a:noFill/>
          <a:ln>
            <a:noFill/>
          </a:ln>
          <a:effectLst/>
          <a:scene3d>
            <a:camera prst="orthographicFront"/>
            <a:lightRig rig="threePt" dir="t"/>
          </a:scene3d>
          <a:sp3d>
            <a:bevelT w="139700" h="139700" prst="divot"/>
          </a:sp3d>
          <a:extLst/>
        </p:spPr>
        <p:txBody>
          <a:bodyP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buClr>
                <a:schemeClr val="bg2"/>
              </a:buClr>
              <a:buSzPct val="75000"/>
              <a:buFont typeface="Wingdings" pitchFamily="2" charset="2"/>
              <a:buNone/>
              <a:defRPr/>
            </a:pPr>
            <a:r>
              <a:rPr lang="ru-RU" altLang="ru-RU" sz="3200" b="1" i="1" dirty="0" smtClean="0">
                <a:ln w="0"/>
                <a:solidFill>
                  <a:srgbClr val="0000FF"/>
                </a:solidFill>
                <a:effectLst>
                  <a:outerShdw blurRad="38100" dist="19050" dir="2700000" algn="tl" rotWithShape="0">
                    <a:schemeClr val="dk1">
                      <a:alpha val="40000"/>
                    </a:schemeClr>
                  </a:outerShdw>
                </a:effectLst>
                <a:latin typeface="Times New Roman" pitchFamily="18" charset="0"/>
              </a:rPr>
              <a:t>О проекте бюджета   муниципального образования </a:t>
            </a:r>
            <a:r>
              <a:rPr lang="ru-RU" altLang="ru-RU" sz="3200" b="1" i="1" dirty="0" err="1" smtClean="0">
                <a:ln w="0"/>
                <a:solidFill>
                  <a:srgbClr val="0000FF"/>
                </a:solidFill>
                <a:effectLst>
                  <a:outerShdw blurRad="38100" dist="19050" dir="2700000" algn="tl" rotWithShape="0">
                    <a:schemeClr val="dk1">
                      <a:alpha val="40000"/>
                    </a:schemeClr>
                  </a:outerShdw>
                </a:effectLst>
                <a:latin typeface="Times New Roman" pitchFamily="18" charset="0"/>
              </a:rPr>
              <a:t>Кезский</a:t>
            </a:r>
            <a:r>
              <a:rPr lang="ru-RU" altLang="ru-RU" sz="3200" b="1" i="1" dirty="0" smtClean="0">
                <a:ln w="0"/>
                <a:solidFill>
                  <a:srgbClr val="0000FF"/>
                </a:solidFill>
                <a:effectLst>
                  <a:outerShdw blurRad="38100" dist="19050" dir="2700000" algn="tl" rotWithShape="0">
                    <a:schemeClr val="dk1">
                      <a:alpha val="40000"/>
                    </a:schemeClr>
                  </a:outerShdw>
                </a:effectLst>
                <a:latin typeface="Times New Roman" pitchFamily="18" charset="0"/>
              </a:rPr>
              <a:t> район  на 2017 год и плановый период  2018 и 2019 годов</a:t>
            </a:r>
          </a:p>
          <a:p>
            <a:pPr algn="ctr" eaLnBrk="1" hangingPunct="1">
              <a:lnSpc>
                <a:spcPct val="80000"/>
              </a:lnSpc>
              <a:spcBef>
                <a:spcPct val="20000"/>
              </a:spcBef>
              <a:buClr>
                <a:schemeClr val="bg2"/>
              </a:buClr>
              <a:buSzPct val="75000"/>
              <a:buFont typeface="Wingdings" pitchFamily="2" charset="2"/>
              <a:buNone/>
              <a:defRPr/>
            </a:pPr>
            <a:endParaRPr lang="ru-RU" altLang="ru-RU" sz="3200" i="1" dirty="0" smtClean="0">
              <a:solidFill>
                <a:srgbClr val="0000FF"/>
              </a:solidFill>
            </a:endParaRPr>
          </a:p>
          <a:p>
            <a:pPr algn="ctr" eaLnBrk="1" hangingPunct="1">
              <a:lnSpc>
                <a:spcPct val="80000"/>
              </a:lnSpc>
              <a:spcBef>
                <a:spcPct val="20000"/>
              </a:spcBef>
              <a:buClr>
                <a:schemeClr val="bg2"/>
              </a:buClr>
              <a:buSzPct val="75000"/>
              <a:buFont typeface="Wingdings" pitchFamily="2" charset="2"/>
              <a:buNone/>
              <a:defRPr/>
            </a:pPr>
            <a:r>
              <a:rPr lang="ru-RU" altLang="ru-RU" sz="4000" dirty="0" smtClean="0">
                <a:solidFill>
                  <a:srgbClr val="0000FF"/>
                </a:solidFill>
              </a:rPr>
              <a:t>  </a:t>
            </a:r>
          </a:p>
        </p:txBody>
      </p:sp>
      <p:pic>
        <p:nvPicPr>
          <p:cNvPr id="2" name="Рисунок 7"/>
          <p:cNvPicPr>
            <a:picLocks noChangeAspect="1"/>
          </p:cNvPicPr>
          <p:nvPr/>
        </p:nvPicPr>
        <p:blipFill>
          <a:blip r:embed="rId5" cstate="email"/>
          <a:srcRect/>
          <a:stretch>
            <a:fillRect/>
          </a:stretch>
        </p:blipFill>
        <p:spPr bwMode="auto">
          <a:xfrm>
            <a:off x="4763" y="3232150"/>
            <a:ext cx="2916237" cy="2841625"/>
          </a:xfrm>
          <a:prstGeom prst="rect">
            <a:avLst/>
          </a:prstGeom>
          <a:noFill/>
          <a:ln w="9525">
            <a:noFill/>
            <a:miter lim="800000"/>
            <a:headEnd/>
            <a:tailEnd/>
          </a:ln>
        </p:spPr>
      </p:pic>
      <p:pic>
        <p:nvPicPr>
          <p:cNvPr id="1029" name="Рисунок 8"/>
          <p:cNvPicPr>
            <a:picLocks noChangeAspect="1"/>
          </p:cNvPicPr>
          <p:nvPr/>
        </p:nvPicPr>
        <p:blipFill>
          <a:blip r:embed="rId6" cstate="email"/>
          <a:srcRect/>
          <a:stretch>
            <a:fillRect/>
          </a:stretch>
        </p:blipFill>
        <p:spPr bwMode="auto">
          <a:xfrm>
            <a:off x="3062288" y="4652963"/>
            <a:ext cx="3311525" cy="1933575"/>
          </a:xfrm>
          <a:prstGeom prst="rect">
            <a:avLst/>
          </a:prstGeom>
          <a:noFill/>
          <a:ln w="9525">
            <a:noFill/>
            <a:miter lim="800000"/>
            <a:headEnd/>
            <a:tailEnd/>
          </a:ln>
        </p:spPr>
      </p:pic>
      <p:pic>
        <p:nvPicPr>
          <p:cNvPr id="1030" name="Рисунок 9"/>
          <p:cNvPicPr>
            <a:picLocks noChangeAspect="1"/>
          </p:cNvPicPr>
          <p:nvPr/>
        </p:nvPicPr>
        <p:blipFill>
          <a:blip r:embed="rId7" cstate="email"/>
          <a:srcRect/>
          <a:stretch>
            <a:fillRect/>
          </a:stretch>
        </p:blipFill>
        <p:spPr bwMode="auto">
          <a:xfrm>
            <a:off x="2771775" y="-63500"/>
            <a:ext cx="3059113" cy="1920875"/>
          </a:xfrm>
          <a:prstGeom prst="rect">
            <a:avLst/>
          </a:prstGeom>
          <a:noFill/>
          <a:ln w="9525">
            <a:noFill/>
            <a:miter lim="800000"/>
            <a:headEnd/>
            <a:tailEnd/>
          </a:ln>
        </p:spPr>
      </p:pic>
      <p:pic>
        <p:nvPicPr>
          <p:cNvPr id="1031" name="Рисунок 11"/>
          <p:cNvPicPr>
            <a:picLocks noChangeAspect="1"/>
          </p:cNvPicPr>
          <p:nvPr/>
        </p:nvPicPr>
        <p:blipFill>
          <a:blip r:embed="rId8"/>
          <a:srcRect/>
          <a:stretch>
            <a:fillRect/>
          </a:stretch>
        </p:blipFill>
        <p:spPr bwMode="auto">
          <a:xfrm>
            <a:off x="6604000" y="4437063"/>
            <a:ext cx="2540000" cy="2486025"/>
          </a:xfrm>
          <a:prstGeom prst="rect">
            <a:avLst/>
          </a:prstGeom>
          <a:noFill/>
          <a:ln w="9525">
            <a:noFill/>
            <a:miter lim="800000"/>
            <a:headEnd/>
            <a:tailEnd/>
          </a:ln>
        </p:spPr>
      </p:pic>
      <p:pic>
        <p:nvPicPr>
          <p:cNvPr id="1032" name="Рисунок 12"/>
          <p:cNvPicPr>
            <a:picLocks noChangeAspect="1"/>
          </p:cNvPicPr>
          <p:nvPr/>
        </p:nvPicPr>
        <p:blipFill>
          <a:blip r:embed="rId9" cstate="email"/>
          <a:srcRect/>
          <a:stretch>
            <a:fillRect/>
          </a:stretch>
        </p:blipFill>
        <p:spPr bwMode="auto">
          <a:xfrm>
            <a:off x="4763" y="0"/>
            <a:ext cx="2406650" cy="2852738"/>
          </a:xfrm>
          <a:prstGeom prst="rect">
            <a:avLst/>
          </a:prstGeom>
          <a:noFill/>
          <a:ln w="9525">
            <a:noFill/>
            <a:miter lim="800000"/>
            <a:headEnd/>
            <a:tailEnd/>
          </a:ln>
        </p:spPr>
      </p:pic>
      <p:pic>
        <p:nvPicPr>
          <p:cNvPr id="1033" name="Рисунок 13"/>
          <p:cNvPicPr>
            <a:picLocks noChangeAspect="1"/>
          </p:cNvPicPr>
          <p:nvPr/>
        </p:nvPicPr>
        <p:blipFill>
          <a:blip r:embed="rId10" cstate="email"/>
          <a:srcRect/>
          <a:stretch>
            <a:fillRect/>
          </a:stretch>
        </p:blipFill>
        <p:spPr bwMode="auto">
          <a:xfrm>
            <a:off x="6519863" y="0"/>
            <a:ext cx="2708275" cy="1773238"/>
          </a:xfrm>
          <a:prstGeom prst="rect">
            <a:avLst/>
          </a:prstGeom>
          <a:noFill/>
          <a:ln w="9525">
            <a:noFill/>
            <a:miter lim="800000"/>
            <a:headEnd/>
            <a:tailEnd/>
          </a:ln>
        </p:spPr>
      </p:pic>
    </p:spTree>
    <p:controls>
      <p:control spid="1026" r:id="rId2" imgW="6095880" imgH="4067280"/>
    </p:controls>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3050" y="-339725"/>
            <a:ext cx="8597900" cy="792163"/>
          </a:xfrm>
        </p:spPr>
        <p:txBody>
          <a:bodyPr>
            <a:noAutofit/>
          </a:bodyPr>
          <a:lstStyle/>
          <a:p>
            <a:pPr algn="ctr" eaLnBrk="1" fontAlgn="auto" hangingPunct="1">
              <a:spcAft>
                <a:spcPts val="0"/>
              </a:spcAft>
              <a:defRPr/>
            </a:pPr>
            <a:r>
              <a:rPr lang="ru-RU" altLang="ru-RU" sz="1800" dirty="0" smtClean="0">
                <a:solidFill>
                  <a:srgbClr val="FFFF00"/>
                </a:solidFill>
              </a:rPr>
              <a:t/>
            </a:r>
            <a:br>
              <a:rPr lang="ru-RU" altLang="ru-RU" sz="1800" dirty="0" smtClean="0">
                <a:solidFill>
                  <a:srgbClr val="FFFF00"/>
                </a:solidFill>
              </a:rPr>
            </a:br>
            <a:r>
              <a:rPr lang="ru-RU" altLang="ru-RU" sz="1800" dirty="0" smtClean="0">
                <a:solidFill>
                  <a:srgbClr val="FFFF00"/>
                </a:solidFill>
              </a:rPr>
              <a:t/>
            </a:r>
            <a:br>
              <a:rPr lang="ru-RU" altLang="ru-RU" sz="1800" dirty="0" smtClean="0">
                <a:solidFill>
                  <a:srgbClr val="FFFF00"/>
                </a:solidFill>
              </a:rPr>
            </a:br>
            <a:r>
              <a:rPr lang="ru-RU" altLang="ru-RU" sz="1800" dirty="0" smtClean="0">
                <a:solidFill>
                  <a:srgbClr val="FFFF00"/>
                </a:solidFill>
              </a:rPr>
              <a:t/>
            </a:r>
            <a:br>
              <a:rPr lang="ru-RU" altLang="ru-RU" sz="1800" dirty="0" smtClean="0">
                <a:solidFill>
                  <a:srgbClr val="FFFF00"/>
                </a:solidFill>
              </a:rPr>
            </a:br>
            <a:r>
              <a:rPr lang="ru-RU" altLang="ru-RU" sz="1800" b="1" dirty="0" smtClean="0">
                <a:solidFill>
                  <a:srgbClr val="FFFF00"/>
                </a:solidFill>
              </a:rPr>
              <a:t>Основные параметры бюджета МО «</a:t>
            </a:r>
            <a:r>
              <a:rPr lang="ru-RU" altLang="ru-RU" sz="1800" b="1" dirty="0" err="1" smtClean="0">
                <a:solidFill>
                  <a:srgbClr val="FFFF00"/>
                </a:solidFill>
              </a:rPr>
              <a:t>Кезский</a:t>
            </a:r>
            <a:r>
              <a:rPr lang="ru-RU" altLang="ru-RU" sz="1800" b="1" dirty="0" smtClean="0">
                <a:solidFill>
                  <a:srgbClr val="FFFF00"/>
                </a:solidFill>
              </a:rPr>
              <a:t> район»</a:t>
            </a:r>
          </a:p>
        </p:txBody>
      </p:sp>
      <p:graphicFrame>
        <p:nvGraphicFramePr>
          <p:cNvPr id="73942" name="Group 214"/>
          <p:cNvGraphicFramePr>
            <a:graphicFrameLocks noGrp="1"/>
          </p:cNvGraphicFramePr>
          <p:nvPr>
            <p:ph type="tbl" idx="1"/>
          </p:nvPr>
        </p:nvGraphicFramePr>
        <p:xfrm>
          <a:off x="0" y="3463925"/>
          <a:ext cx="9144000" cy="3378200"/>
        </p:xfrm>
        <a:graphic>
          <a:graphicData uri="http://schemas.openxmlformats.org/drawingml/2006/table">
            <a:tbl>
              <a:tblPr>
                <a:effectLst/>
              </a:tblPr>
              <a:tblGrid>
                <a:gridCol w="4698071"/>
                <a:gridCol w="1139395"/>
                <a:gridCol w="1102178"/>
                <a:gridCol w="1102178"/>
                <a:gridCol w="1102178"/>
              </a:tblGrid>
              <a:tr h="58152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2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Наименование параметров</a:t>
                      </a:r>
                    </a:p>
                  </a:txBody>
                  <a:tcPr marL="91423" marR="91423" marT="45719" marB="4571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Бюджет</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2016г</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Прогноз 2017г</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Прогноз 2018г</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dirty="0" smtClean="0">
                          <a:ln>
                            <a:noFill/>
                          </a:ln>
                          <a:solidFill>
                            <a:srgbClr val="0000FF"/>
                          </a:solidFill>
                          <a:effectLst/>
                          <a:latin typeface="Times New Roman" pitchFamily="18" charset="0"/>
                        </a:rPr>
                        <a:t>Прогноз 2019г</a:t>
                      </a:r>
                    </a:p>
                  </a:txBody>
                  <a:tcPr marL="91423" marR="91423" marT="45719" marB="4571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329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ДОХОДЫ,  в том числе:</a:t>
                      </a: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algn="ctr" fontAlgn="b"/>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462434,6</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3" marR="9523"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483530,5</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484668,8</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494022,6</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329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        Налоговые и неналоговые доходы</a:t>
                      </a: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b"/>
                      <a:r>
                        <a:rPr lang="ru-RU" sz="1400" b="0" i="1" u="none" strike="noStrike" dirty="0" smtClean="0">
                          <a:solidFill>
                            <a:srgbClr val="990033"/>
                          </a:solidFill>
                          <a:effectLst/>
                          <a:latin typeface="Times New Roman" panose="02020603050405020304" pitchFamily="18" charset="0"/>
                          <a:cs typeface="Times New Roman" panose="02020603050405020304" pitchFamily="18" charset="0"/>
                        </a:rPr>
                        <a:t>156702</a:t>
                      </a:r>
                      <a:endParaRPr lang="ru-RU" sz="1400" b="0" i="1" u="none" strike="noStrike" dirty="0">
                        <a:solidFill>
                          <a:srgbClr val="990033"/>
                        </a:solidFill>
                        <a:effectLst/>
                        <a:latin typeface="Times New Roman" panose="02020603050405020304" pitchFamily="18" charset="0"/>
                        <a:cs typeface="Times New Roman" panose="02020603050405020304" pitchFamily="18" charset="0"/>
                      </a:endParaRPr>
                    </a:p>
                  </a:txBody>
                  <a:tcPr marL="9523" marR="9523"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152610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157419</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163872</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329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        Безвозмездные поступления</a:t>
                      </a: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305732,6</a:t>
                      </a:r>
                    </a:p>
                  </a:txBody>
                  <a:tcPr marL="9523" marR="9523"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330920,5</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327249,8</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0" i="1" u="none" strike="noStrike" cap="none" normalizeH="0" baseline="0" dirty="0" smtClean="0">
                          <a:ln>
                            <a:noFill/>
                          </a:ln>
                          <a:solidFill>
                            <a:srgbClr val="990033"/>
                          </a:solidFill>
                          <a:effectLst/>
                          <a:latin typeface="Times New Roman" pitchFamily="18" charset="0"/>
                        </a:rPr>
                        <a:t>330150,6</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329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РАСХОДЫ</a:t>
                      </a:r>
                    </a:p>
                  </a:txBody>
                  <a:tcPr marL="91423" marR="91423" marT="45719" marB="4571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462434,6</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483530,5</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484668,8</a:t>
                      </a:r>
                    </a:p>
                  </a:txBody>
                  <a:tcPr marL="91423" marR="91423" marT="45719" marB="45719"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494022,6</a:t>
                      </a:r>
                    </a:p>
                  </a:txBody>
                  <a:tcPr marL="91423" marR="91423" marT="45719" marB="4571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332936">
                <a:tc>
                  <a:txBody>
                    <a:bodyPr/>
                    <a:lstStyle/>
                    <a:p>
                      <a:r>
                        <a:rPr lang="ru-RU" sz="1400" b="1" dirty="0" smtClean="0">
                          <a:solidFill>
                            <a:schemeClr val="accent6">
                              <a:lumMod val="75000"/>
                            </a:schemeClr>
                          </a:solidFill>
                          <a:latin typeface="Times New Roman" panose="02020603050405020304" pitchFamily="18" charset="0"/>
                          <a:cs typeface="Times New Roman" panose="02020603050405020304" pitchFamily="18" charset="0"/>
                        </a:rPr>
                        <a:t>Дефицит</a:t>
                      </a:r>
                      <a:endParaRPr lang="ru-RU" sz="1400" b="1" dirty="0">
                        <a:solidFill>
                          <a:schemeClr val="accent6">
                            <a:lumMod val="75000"/>
                          </a:schemeClr>
                        </a:solidFill>
                        <a:latin typeface="Times New Roman" panose="02020603050405020304" pitchFamily="18" charset="0"/>
                        <a:cs typeface="Times New Roman" panose="02020603050405020304" pitchFamily="18" charset="0"/>
                      </a:endParaRP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660033"/>
                          </a:solidFill>
                          <a:effectLst/>
                          <a:latin typeface="Times New Roman" pitchFamily="18" charset="0"/>
                        </a:rPr>
                        <a:t>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660033"/>
                          </a:solidFill>
                          <a:effectLst/>
                          <a:latin typeface="Times New Roman" pitchFamily="18" charset="0"/>
                        </a:rPr>
                        <a:t>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660033"/>
                          </a:solidFill>
                          <a:effectLst/>
                          <a:latin typeface="Times New Roman" pitchFamily="18" charset="0"/>
                        </a:rPr>
                        <a:t>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660033"/>
                          </a:solidFill>
                          <a:effectLst/>
                          <a:latin typeface="Times New Roman" pitchFamily="18" charset="0"/>
                        </a:rPr>
                        <a:t>0</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566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400" b="1" i="0" u="none" strike="noStrike" cap="none" normalizeH="0" baseline="0" dirty="0" smtClean="0">
                          <a:ln>
                            <a:noFill/>
                          </a:ln>
                          <a:solidFill>
                            <a:srgbClr val="FF0000"/>
                          </a:solidFill>
                          <a:effectLst/>
                          <a:latin typeface="Times New Roman" pitchFamily="18" charset="0"/>
                        </a:rPr>
                        <a:t>Верхний предел муниципального долга на конец соответствующего года</a:t>
                      </a: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69996,4</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66673,7</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66673,7</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66673,7</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566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400" b="1" i="0" u="none" strike="noStrike" cap="none" normalizeH="0" baseline="0" dirty="0" smtClean="0">
                          <a:ln>
                            <a:noFill/>
                          </a:ln>
                          <a:solidFill>
                            <a:srgbClr val="FF0000"/>
                          </a:solidFill>
                          <a:effectLst/>
                          <a:latin typeface="Times New Roman" pitchFamily="18" charset="0"/>
                        </a:rPr>
                        <a:t>Предельный объем муниципального долга в соответствующем финансовом году</a:t>
                      </a:r>
                    </a:p>
                  </a:txBody>
                  <a:tcPr marL="91423" marR="91423" marT="45719" marB="45719"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91600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92950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dirty="0" smtClean="0">
                          <a:ln>
                            <a:noFill/>
                          </a:ln>
                          <a:solidFill>
                            <a:srgbClr val="FF0000"/>
                          </a:solidFill>
                          <a:effectLst/>
                          <a:latin typeface="Times New Roman" pitchFamily="18" charset="0"/>
                        </a:rPr>
                        <a:t>103500</a:t>
                      </a:r>
                    </a:p>
                  </a:txBody>
                  <a:tcPr marL="91423" marR="91423" marT="45719" marB="45719"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400" b="1" i="0" u="none" strike="noStrike" cap="none" normalizeH="0" baseline="0" dirty="0" smtClean="0">
                          <a:ln>
                            <a:noFill/>
                          </a:ln>
                          <a:solidFill>
                            <a:srgbClr val="FF0000"/>
                          </a:solidFill>
                          <a:effectLst/>
                          <a:latin typeface="Times New Roman" pitchFamily="18" charset="0"/>
                        </a:rPr>
                        <a:t>76955</a:t>
                      </a:r>
                    </a:p>
                  </a:txBody>
                  <a:tcPr marL="91423" marR="91423" marT="45719" marB="45719"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14396" name="TextBox 4"/>
          <p:cNvSpPr txBox="1">
            <a:spLocks noChangeArrowheads="1"/>
          </p:cNvSpPr>
          <p:nvPr/>
        </p:nvSpPr>
        <p:spPr bwMode="auto">
          <a:xfrm>
            <a:off x="7954963" y="3155950"/>
            <a:ext cx="1208087" cy="307975"/>
          </a:xfrm>
          <a:prstGeom prst="rect">
            <a:avLst/>
          </a:prstGeom>
          <a:noFill/>
          <a:ln w="9525">
            <a:noFill/>
            <a:miter lim="800000"/>
            <a:headEnd/>
            <a:tailEnd/>
          </a:ln>
        </p:spPr>
        <p:txBody>
          <a:bodyPr wrap="none">
            <a:spAutoFit/>
          </a:bodyPr>
          <a:lstStyle/>
          <a:p>
            <a:pPr eaLnBrk="1" hangingPunct="1"/>
            <a:r>
              <a:rPr lang="ru-RU" altLang="ru-RU" sz="1400" b="1">
                <a:solidFill>
                  <a:schemeClr val="bg1"/>
                </a:solidFill>
              </a:rPr>
              <a:t>тыс.рублей</a:t>
            </a:r>
          </a:p>
        </p:txBody>
      </p:sp>
      <p:graphicFrame>
        <p:nvGraphicFramePr>
          <p:cNvPr id="14397" name="Диаграмма 21"/>
          <p:cNvGraphicFramePr>
            <a:graphicFrameLocks/>
          </p:cNvGraphicFramePr>
          <p:nvPr/>
        </p:nvGraphicFramePr>
        <p:xfrm>
          <a:off x="-50800" y="717550"/>
          <a:ext cx="7070725" cy="2841625"/>
        </p:xfrm>
        <a:graphic>
          <a:graphicData uri="http://schemas.openxmlformats.org/presentationml/2006/ole">
            <p:oleObj spid="_x0000_s14397" r:id="rId4" imgW="7071973" imgH="2840982" progId="Excel.Chart.8">
              <p:embed/>
            </p:oleObj>
          </a:graphicData>
        </a:graphic>
      </p:graphicFrame>
      <p:sp>
        <p:nvSpPr>
          <p:cNvPr id="14398" name="Прямоугольник 22"/>
          <p:cNvSpPr>
            <a:spLocks noChangeArrowheads="1"/>
          </p:cNvSpPr>
          <p:nvPr/>
        </p:nvSpPr>
        <p:spPr bwMode="auto">
          <a:xfrm>
            <a:off x="409575" y="914400"/>
            <a:ext cx="955675" cy="338138"/>
          </a:xfrm>
          <a:prstGeom prst="rect">
            <a:avLst/>
          </a:prstGeom>
          <a:noFill/>
          <a:ln w="9525">
            <a:noFill/>
            <a:miter lim="800000"/>
            <a:headEnd/>
            <a:tailEnd/>
          </a:ln>
        </p:spPr>
        <p:txBody>
          <a:bodyPr wrap="none">
            <a:spAutoFit/>
          </a:bodyPr>
          <a:lstStyle/>
          <a:p>
            <a:pPr algn="ctr" fontAlgn="b"/>
            <a:r>
              <a:rPr lang="ru-RU" altLang="ru-RU" sz="1600" b="1">
                <a:solidFill>
                  <a:srgbClr val="FFFF00"/>
                </a:solidFill>
                <a:latin typeface="Times New Roman" pitchFamily="18" charset="0"/>
                <a:cs typeface="Times New Roman" pitchFamily="18" charset="0"/>
              </a:rPr>
              <a:t>462434,6</a:t>
            </a:r>
          </a:p>
        </p:txBody>
      </p:sp>
      <p:sp>
        <p:nvSpPr>
          <p:cNvPr id="14399" name="Прямоугольник 23"/>
          <p:cNvSpPr>
            <a:spLocks noChangeArrowheads="1"/>
          </p:cNvSpPr>
          <p:nvPr/>
        </p:nvSpPr>
        <p:spPr bwMode="auto">
          <a:xfrm>
            <a:off x="1366838" y="904875"/>
            <a:ext cx="955675" cy="338138"/>
          </a:xfrm>
          <a:prstGeom prst="rect">
            <a:avLst/>
          </a:prstGeom>
          <a:noFill/>
          <a:ln w="9525">
            <a:noFill/>
            <a:miter lim="800000"/>
            <a:headEnd/>
            <a:tailEnd/>
          </a:ln>
        </p:spPr>
        <p:txBody>
          <a:bodyPr wrap="none">
            <a:spAutoFit/>
          </a:bodyPr>
          <a:lstStyle/>
          <a:p>
            <a:pPr algn="ctr" eaLnBrk="1" hangingPunct="1">
              <a:spcBef>
                <a:spcPct val="20000"/>
              </a:spcBef>
              <a:buClr>
                <a:schemeClr val="bg2"/>
              </a:buClr>
              <a:buSzPct val="75000"/>
            </a:pPr>
            <a:r>
              <a:rPr lang="ru-RU" altLang="ru-RU" sz="1600" b="1">
                <a:solidFill>
                  <a:srgbClr val="0000FF"/>
                </a:solidFill>
                <a:latin typeface="Times New Roman" pitchFamily="18" charset="0"/>
                <a:cs typeface="Times New Roman" pitchFamily="18" charset="0"/>
              </a:rPr>
              <a:t>462434,6</a:t>
            </a:r>
          </a:p>
        </p:txBody>
      </p:sp>
      <p:sp>
        <p:nvSpPr>
          <p:cNvPr id="14400" name="Прямоугольник 1"/>
          <p:cNvSpPr>
            <a:spLocks noChangeArrowheads="1"/>
          </p:cNvSpPr>
          <p:nvPr/>
        </p:nvSpPr>
        <p:spPr bwMode="auto">
          <a:xfrm>
            <a:off x="3659188" y="941388"/>
            <a:ext cx="954087" cy="338137"/>
          </a:xfrm>
          <a:prstGeom prst="rect">
            <a:avLst/>
          </a:prstGeom>
          <a:noFill/>
          <a:ln w="9525">
            <a:noFill/>
            <a:miter lim="800000"/>
            <a:headEnd/>
            <a:tailEnd/>
          </a:ln>
        </p:spPr>
        <p:txBody>
          <a:bodyPr wrap="none">
            <a:spAutoFit/>
          </a:bodyPr>
          <a:lstStyle/>
          <a:p>
            <a:pPr algn="ctr" eaLnBrk="1" hangingPunct="1">
              <a:spcBef>
                <a:spcPct val="20000"/>
              </a:spcBef>
              <a:buClr>
                <a:schemeClr val="bg2"/>
              </a:buClr>
              <a:buSzPct val="75000"/>
            </a:pPr>
            <a:r>
              <a:rPr lang="ru-RU" altLang="ru-RU" sz="1600" b="1">
                <a:solidFill>
                  <a:srgbClr val="FFFF00"/>
                </a:solidFill>
                <a:latin typeface="Times New Roman" pitchFamily="18" charset="0"/>
              </a:rPr>
              <a:t>483530,5</a:t>
            </a:r>
          </a:p>
        </p:txBody>
      </p:sp>
      <p:sp>
        <p:nvSpPr>
          <p:cNvPr id="14401" name="Прямоугольник 2"/>
          <p:cNvSpPr>
            <a:spLocks noChangeArrowheads="1"/>
          </p:cNvSpPr>
          <p:nvPr/>
        </p:nvSpPr>
        <p:spPr bwMode="auto">
          <a:xfrm>
            <a:off x="4646613" y="947738"/>
            <a:ext cx="955675" cy="338137"/>
          </a:xfrm>
          <a:prstGeom prst="rect">
            <a:avLst/>
          </a:prstGeom>
          <a:noFill/>
          <a:ln w="9525">
            <a:noFill/>
            <a:miter lim="800000"/>
            <a:headEnd/>
            <a:tailEnd/>
          </a:ln>
        </p:spPr>
        <p:txBody>
          <a:bodyPr wrap="none">
            <a:spAutoFit/>
          </a:bodyPr>
          <a:lstStyle/>
          <a:p>
            <a:pPr algn="ctr" eaLnBrk="1" hangingPunct="1">
              <a:spcBef>
                <a:spcPct val="20000"/>
              </a:spcBef>
              <a:buClr>
                <a:schemeClr val="bg2"/>
              </a:buClr>
              <a:buSzPct val="75000"/>
            </a:pPr>
            <a:r>
              <a:rPr lang="ru-RU" altLang="ru-RU" sz="1600" b="1">
                <a:solidFill>
                  <a:srgbClr val="0000FF"/>
                </a:solidFill>
                <a:latin typeface="Times New Roman" pitchFamily="18" charset="0"/>
              </a:rPr>
              <a:t>483530,5</a:t>
            </a:r>
          </a:p>
        </p:txBody>
      </p:sp>
      <p:sp>
        <p:nvSpPr>
          <p:cNvPr id="5" name="TextBox 4"/>
          <p:cNvSpPr txBox="1"/>
          <p:nvPr/>
        </p:nvSpPr>
        <p:spPr>
          <a:xfrm>
            <a:off x="15416" y="1423813"/>
            <a:ext cx="1099468" cy="369332"/>
          </a:xfrm>
          <a:prstGeom prst="rect">
            <a:avLst/>
          </a:prstGeom>
          <a:noFill/>
        </p:spPr>
        <p:txBody>
          <a:bodyPr wrap="none">
            <a:spAutoFit/>
            <a:scene3d>
              <a:camera prst="orthographicFront"/>
              <a:lightRig rig="threePt" dir="t"/>
            </a:scene3d>
            <a:sp3d extrusionH="57150">
              <a:bevelT w="38100" h="38100"/>
            </a:sp3d>
          </a:bodyPr>
          <a:lstStyle/>
          <a:p>
            <a:pPr>
              <a:defRPr/>
            </a:pPr>
            <a:r>
              <a:rPr lang="ru-RU" dirty="0">
                <a:solidFill>
                  <a:srgbClr val="0000FF"/>
                </a:solidFill>
                <a:effectLst>
                  <a:glow rad="63500">
                    <a:schemeClr val="accent1">
                      <a:satMod val="175000"/>
                      <a:alpha val="40000"/>
                    </a:schemeClr>
                  </a:glow>
                </a:effectLst>
                <a:latin typeface="Arial" pitchFamily="34" charset="0"/>
              </a:rPr>
              <a:t>2016 год</a:t>
            </a:r>
          </a:p>
        </p:txBody>
      </p:sp>
      <p:sp>
        <p:nvSpPr>
          <p:cNvPr id="15" name="TextBox 14"/>
          <p:cNvSpPr txBox="1"/>
          <p:nvPr/>
        </p:nvSpPr>
        <p:spPr>
          <a:xfrm>
            <a:off x="3203848" y="1433014"/>
            <a:ext cx="1099468" cy="369332"/>
          </a:xfrm>
          <a:prstGeom prst="rect">
            <a:avLst/>
          </a:prstGeom>
          <a:noFill/>
        </p:spPr>
        <p:txBody>
          <a:bodyPr wrap="none">
            <a:spAutoFit/>
            <a:scene3d>
              <a:camera prst="orthographicFront"/>
              <a:lightRig rig="threePt" dir="t"/>
            </a:scene3d>
            <a:sp3d extrusionH="57150">
              <a:bevelT w="38100" h="38100"/>
            </a:sp3d>
          </a:bodyPr>
          <a:lstStyle/>
          <a:p>
            <a:pPr>
              <a:defRPr/>
            </a:pPr>
            <a:r>
              <a:rPr lang="ru-RU" dirty="0">
                <a:solidFill>
                  <a:srgbClr val="0000FF"/>
                </a:solidFill>
                <a:effectLst>
                  <a:glow rad="63500">
                    <a:schemeClr val="accent1">
                      <a:satMod val="175000"/>
                      <a:alpha val="40000"/>
                    </a:schemeClr>
                  </a:glow>
                  <a:outerShdw blurRad="50800" dist="38100" dir="2700000" algn="tl" rotWithShape="0">
                    <a:prstClr val="black">
                      <a:alpha val="40000"/>
                    </a:prstClr>
                  </a:outerShdw>
                </a:effectLst>
                <a:latin typeface="Arial" pitchFamily="34" charset="0"/>
              </a:rPr>
              <a:t>2017 год</a:t>
            </a:r>
          </a:p>
        </p:txBody>
      </p:sp>
      <p:sp>
        <p:nvSpPr>
          <p:cNvPr id="6" name="Прямоугольник 5"/>
          <p:cNvSpPr/>
          <p:nvPr/>
        </p:nvSpPr>
        <p:spPr>
          <a:xfrm>
            <a:off x="7028151" y="1028158"/>
            <a:ext cx="313824" cy="312807"/>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7016881" y="1583214"/>
            <a:ext cx="313824" cy="312807"/>
          </a:xfrm>
          <a:prstGeom prst="rect">
            <a:avLst/>
          </a:prstGeom>
          <a:solidFill>
            <a:srgbClr val="0066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410" name="TextBox 6"/>
          <p:cNvSpPr txBox="1">
            <a:spLocks noChangeArrowheads="1"/>
          </p:cNvSpPr>
          <p:nvPr/>
        </p:nvSpPr>
        <p:spPr bwMode="auto">
          <a:xfrm>
            <a:off x="7591425" y="971550"/>
            <a:ext cx="1092200" cy="369888"/>
          </a:xfrm>
          <a:prstGeom prst="rect">
            <a:avLst/>
          </a:prstGeom>
          <a:noFill/>
          <a:ln w="9525">
            <a:noFill/>
            <a:miter lim="800000"/>
            <a:headEnd/>
            <a:tailEnd/>
          </a:ln>
        </p:spPr>
        <p:txBody>
          <a:bodyPr wrap="none">
            <a:spAutoFit/>
          </a:bodyPr>
          <a:lstStyle/>
          <a:p>
            <a:r>
              <a:rPr lang="ru-RU" altLang="ru-RU" b="1">
                <a:solidFill>
                  <a:srgbClr val="FFFF00"/>
                </a:solidFill>
              </a:rPr>
              <a:t>Доходы</a:t>
            </a:r>
          </a:p>
        </p:txBody>
      </p:sp>
      <p:sp>
        <p:nvSpPr>
          <p:cNvPr id="14411" name="TextBox 19"/>
          <p:cNvSpPr txBox="1">
            <a:spLocks noChangeArrowheads="1"/>
          </p:cNvSpPr>
          <p:nvPr/>
        </p:nvSpPr>
        <p:spPr bwMode="auto">
          <a:xfrm>
            <a:off x="7593013" y="1504950"/>
            <a:ext cx="1192212" cy="369888"/>
          </a:xfrm>
          <a:prstGeom prst="rect">
            <a:avLst/>
          </a:prstGeom>
          <a:noFill/>
          <a:ln w="9525">
            <a:noFill/>
            <a:miter lim="800000"/>
            <a:headEnd/>
            <a:tailEnd/>
          </a:ln>
        </p:spPr>
        <p:txBody>
          <a:bodyPr wrap="none">
            <a:spAutoFit/>
          </a:bodyPr>
          <a:lstStyle/>
          <a:p>
            <a:r>
              <a:rPr lang="ru-RU" altLang="ru-RU" b="1">
                <a:solidFill>
                  <a:srgbClr val="0000FF"/>
                </a:solidFill>
              </a:rPr>
              <a:t>Расходы</a:t>
            </a:r>
          </a:p>
        </p:txBody>
      </p:sp>
      <p:pic>
        <p:nvPicPr>
          <p:cNvPr id="11341" name="Picture 77"/>
          <p:cNvPicPr>
            <a:picLocks noChangeAspect="1" noChangeArrowheads="1"/>
          </p:cNvPicPr>
          <p:nvPr/>
        </p:nvPicPr>
        <p:blipFill>
          <a:blip r:embed="rId5" cstate="print">
            <a:duotone>
              <a:schemeClr val="accent6">
                <a:shade val="45000"/>
                <a:satMod val="135000"/>
              </a:schemeClr>
              <a:prstClr val="white"/>
            </a:duotone>
            <a:extLst/>
          </a:blip>
          <a:srcRect/>
          <a:stretch>
            <a:fillRect/>
          </a:stretch>
        </p:blipFill>
        <p:spPr bwMode="auto">
          <a:xfrm>
            <a:off x="7008056" y="2204864"/>
            <a:ext cx="354013" cy="360362"/>
          </a:xfrm>
          <a:prstGeom prst="rect">
            <a:avLst/>
          </a:prstGeom>
          <a:noFill/>
          <a:ln>
            <a:noFill/>
          </a:ln>
          <a:effectLst/>
          <a:extLst/>
        </p:spPr>
      </p:pic>
      <p:sp>
        <p:nvSpPr>
          <p:cNvPr id="18" name="TextBox 19"/>
          <p:cNvSpPr txBox="1">
            <a:spLocks noChangeArrowheads="1"/>
          </p:cNvSpPr>
          <p:nvPr/>
        </p:nvSpPr>
        <p:spPr bwMode="auto">
          <a:xfrm>
            <a:off x="7593013" y="2179638"/>
            <a:ext cx="1223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ru-RU" altLang="ru-RU" b="1" smtClean="0">
                <a:solidFill>
                  <a:schemeClr val="accent6"/>
                </a:solidFill>
              </a:rPr>
              <a:t>Дефицит</a:t>
            </a:r>
            <a:endParaRPr lang="ru-RU" altLang="ru-RU" b="1" dirty="0" smtClean="0">
              <a:solidFill>
                <a:schemeClr val="accent6"/>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3942"/>
                                        </p:tgtEl>
                                        <p:attrNameLst>
                                          <p:attrName>style.visibility</p:attrName>
                                        </p:attrNameLst>
                                      </p:cBhvr>
                                      <p:to>
                                        <p:strVal val="visible"/>
                                      </p:to>
                                    </p:set>
                                    <p:animEffect transition="in" filter="wipe(down)">
                                      <p:cBhvr>
                                        <p:cTn id="7" dur="500"/>
                                        <p:tgtEl>
                                          <p:spTgt spid="73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Скругленный прямоугольник 1"/>
          <p:cNvSpPr/>
          <p:nvPr/>
        </p:nvSpPr>
        <p:spPr>
          <a:xfrm>
            <a:off x="2123728" y="955782"/>
            <a:ext cx="4968552" cy="543560"/>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Доходы бюджета МО «</a:t>
            </a:r>
            <a:r>
              <a:rPr lang="ru-RU" b="1" dirty="0" err="1">
                <a:solidFill>
                  <a:srgbClr val="0000FF"/>
                </a:solidFill>
              </a:rPr>
              <a:t>Кезский</a:t>
            </a:r>
            <a:r>
              <a:rPr lang="ru-RU" b="1" dirty="0">
                <a:solidFill>
                  <a:srgbClr val="0000FF"/>
                </a:solidFill>
              </a:rPr>
              <a:t> район», </a:t>
            </a:r>
            <a:r>
              <a:rPr lang="ru-RU" b="1" dirty="0" err="1">
                <a:solidFill>
                  <a:srgbClr val="0000FF"/>
                </a:solidFill>
              </a:rPr>
              <a:t>тыс.руб</a:t>
            </a:r>
            <a:r>
              <a:rPr lang="ru-RU" b="1" dirty="0">
                <a:solidFill>
                  <a:srgbClr val="0000FF"/>
                </a:solidFill>
              </a:rPr>
              <a:t>.</a:t>
            </a:r>
          </a:p>
        </p:txBody>
      </p:sp>
      <p:sp>
        <p:nvSpPr>
          <p:cNvPr id="5" name="Скругленный прямоугольник 4"/>
          <p:cNvSpPr/>
          <p:nvPr/>
        </p:nvSpPr>
        <p:spPr>
          <a:xfrm>
            <a:off x="103188" y="1966278"/>
            <a:ext cx="2720426" cy="543560"/>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Налоговые доходы- 140275(29%)</a:t>
            </a:r>
          </a:p>
        </p:txBody>
      </p:sp>
      <p:sp>
        <p:nvSpPr>
          <p:cNvPr id="6" name="Скругленный прямоугольник 5"/>
          <p:cNvSpPr/>
          <p:nvPr/>
        </p:nvSpPr>
        <p:spPr>
          <a:xfrm>
            <a:off x="3064105" y="1975000"/>
            <a:ext cx="2880320" cy="543560"/>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Неналоговые доходы- 12335(2,6%) </a:t>
            </a:r>
          </a:p>
        </p:txBody>
      </p:sp>
      <p:sp>
        <p:nvSpPr>
          <p:cNvPr id="7" name="Скругленный прямоугольник 6"/>
          <p:cNvSpPr/>
          <p:nvPr/>
        </p:nvSpPr>
        <p:spPr>
          <a:xfrm>
            <a:off x="6156176" y="1974999"/>
            <a:ext cx="2880320" cy="922999"/>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Безвозмездные поступления-                     330920,5(68,4%)   </a:t>
            </a:r>
          </a:p>
        </p:txBody>
      </p:sp>
      <p:cxnSp>
        <p:nvCxnSpPr>
          <p:cNvPr id="8" name="Прямая соединительная линия 7"/>
          <p:cNvCxnSpPr/>
          <p:nvPr/>
        </p:nvCxnSpPr>
        <p:spPr>
          <a:xfrm>
            <a:off x="1463675" y="1557338"/>
            <a:ext cx="5988050" cy="0"/>
          </a:xfrm>
          <a:prstGeom prst="line">
            <a:avLst/>
          </a:prstGeom>
          <a:ln w="57150">
            <a:solidFill>
              <a:srgbClr val="FFFF00">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463675" y="1557338"/>
            <a:ext cx="0" cy="287337"/>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356100" y="1592263"/>
            <a:ext cx="0" cy="287337"/>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7451725" y="1592263"/>
            <a:ext cx="0" cy="287337"/>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23825" y="2725738"/>
            <a:ext cx="2720975" cy="509587"/>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Налог на доходы физических лиц-  </a:t>
            </a:r>
            <a:r>
              <a:rPr lang="ru-RU" sz="1600" b="1" dirty="0">
                <a:solidFill>
                  <a:srgbClr val="000099"/>
                </a:solidFill>
              </a:rPr>
              <a:t>118202(</a:t>
            </a:r>
            <a:r>
              <a:rPr lang="ru-RU" sz="1300" b="1" dirty="0">
                <a:solidFill>
                  <a:srgbClr val="000099"/>
                </a:solidFill>
              </a:rPr>
              <a:t>84,3 %)</a:t>
            </a:r>
          </a:p>
        </p:txBody>
      </p:sp>
      <p:sp>
        <p:nvSpPr>
          <p:cNvPr id="23" name="Прямоугольник 22"/>
          <p:cNvSpPr/>
          <p:nvPr/>
        </p:nvSpPr>
        <p:spPr>
          <a:xfrm>
            <a:off x="103188" y="3427413"/>
            <a:ext cx="2719387" cy="487362"/>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Акцизы по подакцизным товарам-  </a:t>
            </a:r>
            <a:r>
              <a:rPr lang="ru-RU" sz="1600" b="1" dirty="0">
                <a:solidFill>
                  <a:srgbClr val="000099"/>
                </a:solidFill>
              </a:rPr>
              <a:t>13901</a:t>
            </a:r>
            <a:r>
              <a:rPr lang="ru-RU" sz="1300" b="1" dirty="0">
                <a:solidFill>
                  <a:srgbClr val="000099"/>
                </a:solidFill>
              </a:rPr>
              <a:t>(9,9%)</a:t>
            </a:r>
          </a:p>
        </p:txBody>
      </p:sp>
      <p:sp>
        <p:nvSpPr>
          <p:cNvPr id="24" name="Прямоугольник 23"/>
          <p:cNvSpPr/>
          <p:nvPr/>
        </p:nvSpPr>
        <p:spPr>
          <a:xfrm>
            <a:off x="103188" y="4130675"/>
            <a:ext cx="2719387" cy="488950"/>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Налоги на совокупный доход-  </a:t>
            </a:r>
            <a:r>
              <a:rPr lang="ru-RU" sz="1600" b="1" dirty="0">
                <a:solidFill>
                  <a:srgbClr val="000099"/>
                </a:solidFill>
              </a:rPr>
              <a:t>7086</a:t>
            </a:r>
            <a:r>
              <a:rPr lang="ru-RU" sz="1300" b="1" dirty="0">
                <a:solidFill>
                  <a:srgbClr val="000099"/>
                </a:solidFill>
              </a:rPr>
              <a:t>(5,1%)</a:t>
            </a:r>
          </a:p>
        </p:txBody>
      </p:sp>
      <p:sp>
        <p:nvSpPr>
          <p:cNvPr id="25" name="Прямоугольник 24"/>
          <p:cNvSpPr/>
          <p:nvPr/>
        </p:nvSpPr>
        <p:spPr>
          <a:xfrm>
            <a:off x="103188" y="4827588"/>
            <a:ext cx="2719387" cy="487362"/>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Государственная пошлина-939</a:t>
            </a:r>
            <a:r>
              <a:rPr lang="ru-RU" sz="1600" b="1" dirty="0">
                <a:solidFill>
                  <a:srgbClr val="000099"/>
                </a:solidFill>
              </a:rPr>
              <a:t>    </a:t>
            </a:r>
            <a:r>
              <a:rPr lang="ru-RU" sz="1300" b="1" dirty="0">
                <a:solidFill>
                  <a:srgbClr val="000099"/>
                </a:solidFill>
              </a:rPr>
              <a:t>(0,6%)</a:t>
            </a:r>
          </a:p>
        </p:txBody>
      </p:sp>
      <p:sp>
        <p:nvSpPr>
          <p:cNvPr id="26" name="Прямоугольник 25"/>
          <p:cNvSpPr/>
          <p:nvPr/>
        </p:nvSpPr>
        <p:spPr>
          <a:xfrm>
            <a:off x="88900" y="5522913"/>
            <a:ext cx="2720975" cy="84772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Налоги, сборы и регулярные платежи за пользование природными ресурсами-  </a:t>
            </a:r>
            <a:r>
              <a:rPr lang="ru-RU" sz="1600" b="1" dirty="0">
                <a:solidFill>
                  <a:srgbClr val="000099"/>
                </a:solidFill>
              </a:rPr>
              <a:t>147 </a:t>
            </a:r>
            <a:r>
              <a:rPr lang="ru-RU" sz="1300" b="1" dirty="0">
                <a:solidFill>
                  <a:srgbClr val="000099"/>
                </a:solidFill>
              </a:rPr>
              <a:t>    (0,1%)</a:t>
            </a:r>
          </a:p>
        </p:txBody>
      </p:sp>
      <p:sp>
        <p:nvSpPr>
          <p:cNvPr id="27" name="Прямоугольник 26"/>
          <p:cNvSpPr/>
          <p:nvPr/>
        </p:nvSpPr>
        <p:spPr>
          <a:xfrm>
            <a:off x="3109913" y="2665413"/>
            <a:ext cx="2720975" cy="75882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00" b="1" dirty="0">
              <a:solidFill>
                <a:srgbClr val="000099"/>
              </a:solidFill>
            </a:endParaRPr>
          </a:p>
          <a:p>
            <a:pPr algn="ctr">
              <a:defRPr/>
            </a:pPr>
            <a:r>
              <a:rPr lang="ru-RU" sz="1200" b="1" dirty="0">
                <a:solidFill>
                  <a:srgbClr val="000099"/>
                </a:solidFill>
              </a:rPr>
              <a:t>Доходы от использования имущества, находящегося в муниципальной собственности-</a:t>
            </a:r>
            <a:r>
              <a:rPr lang="ru-RU" sz="1300" b="1" dirty="0">
                <a:solidFill>
                  <a:srgbClr val="000099"/>
                </a:solidFill>
              </a:rPr>
              <a:t> </a:t>
            </a:r>
            <a:r>
              <a:rPr lang="ru-RU" sz="1600" b="1" dirty="0">
                <a:solidFill>
                  <a:srgbClr val="000099"/>
                </a:solidFill>
              </a:rPr>
              <a:t>6958</a:t>
            </a:r>
            <a:r>
              <a:rPr lang="ru-RU" sz="1300" b="1" dirty="0">
                <a:solidFill>
                  <a:srgbClr val="000099"/>
                </a:solidFill>
              </a:rPr>
              <a:t>(56,4%)</a:t>
            </a:r>
          </a:p>
          <a:p>
            <a:pPr algn="ctr">
              <a:defRPr/>
            </a:pPr>
            <a:endParaRPr lang="ru-RU" sz="1300" b="1" dirty="0">
              <a:solidFill>
                <a:srgbClr val="000099"/>
              </a:solidFill>
            </a:endParaRPr>
          </a:p>
        </p:txBody>
      </p:sp>
      <p:sp>
        <p:nvSpPr>
          <p:cNvPr id="28" name="Прямоугольник 27"/>
          <p:cNvSpPr/>
          <p:nvPr/>
        </p:nvSpPr>
        <p:spPr>
          <a:xfrm>
            <a:off x="3109913" y="4522788"/>
            <a:ext cx="2720975" cy="71437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Платежи при пользовании природными ресурсами-             </a:t>
            </a:r>
            <a:r>
              <a:rPr lang="ru-RU" sz="1600" b="1" dirty="0">
                <a:solidFill>
                  <a:srgbClr val="000099"/>
                </a:solidFill>
              </a:rPr>
              <a:t>1104</a:t>
            </a:r>
            <a:r>
              <a:rPr lang="ru-RU" sz="1300" b="1" dirty="0">
                <a:solidFill>
                  <a:srgbClr val="000099"/>
                </a:solidFill>
              </a:rPr>
              <a:t>(9%)</a:t>
            </a:r>
          </a:p>
        </p:txBody>
      </p:sp>
      <p:sp>
        <p:nvSpPr>
          <p:cNvPr id="29" name="Прямоугольник 28"/>
          <p:cNvSpPr/>
          <p:nvPr/>
        </p:nvSpPr>
        <p:spPr>
          <a:xfrm>
            <a:off x="3097213" y="3548063"/>
            <a:ext cx="2720975" cy="84137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0099"/>
                </a:solidFill>
              </a:rPr>
              <a:t>Доходы от оказания платных услуг (работ) и компенсации затрат государства</a:t>
            </a:r>
            <a:r>
              <a:rPr lang="ru-RU" sz="1300" b="1" dirty="0">
                <a:solidFill>
                  <a:srgbClr val="000099"/>
                </a:solidFill>
              </a:rPr>
              <a:t>- </a:t>
            </a:r>
            <a:r>
              <a:rPr lang="ru-RU" sz="1600" b="1" dirty="0">
                <a:solidFill>
                  <a:srgbClr val="000099"/>
                </a:solidFill>
              </a:rPr>
              <a:t>1438,4</a:t>
            </a:r>
            <a:r>
              <a:rPr lang="ru-RU" sz="1300" b="1" dirty="0">
                <a:solidFill>
                  <a:srgbClr val="000099"/>
                </a:solidFill>
              </a:rPr>
              <a:t>(11,7%)</a:t>
            </a:r>
          </a:p>
        </p:txBody>
      </p:sp>
      <p:sp>
        <p:nvSpPr>
          <p:cNvPr id="30" name="Прямоугольник 29"/>
          <p:cNvSpPr/>
          <p:nvPr/>
        </p:nvSpPr>
        <p:spPr>
          <a:xfrm>
            <a:off x="3097213" y="5365750"/>
            <a:ext cx="2720975" cy="785813"/>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0099"/>
                </a:solidFill>
              </a:rPr>
              <a:t>Доходы от продажи материальных и нематериальных активов-                 </a:t>
            </a:r>
            <a:r>
              <a:rPr lang="ru-RU" sz="1600" b="1" dirty="0">
                <a:solidFill>
                  <a:srgbClr val="000099"/>
                </a:solidFill>
              </a:rPr>
              <a:t>1 000     </a:t>
            </a:r>
            <a:r>
              <a:rPr lang="ru-RU" sz="1300" b="1" dirty="0">
                <a:solidFill>
                  <a:srgbClr val="000099"/>
                </a:solidFill>
              </a:rPr>
              <a:t>(8,1%)</a:t>
            </a:r>
          </a:p>
        </p:txBody>
      </p:sp>
      <p:sp>
        <p:nvSpPr>
          <p:cNvPr id="31" name="Прямоугольник 30"/>
          <p:cNvSpPr/>
          <p:nvPr/>
        </p:nvSpPr>
        <p:spPr>
          <a:xfrm>
            <a:off x="3097213" y="6256338"/>
            <a:ext cx="2720975" cy="527050"/>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0099"/>
                </a:solidFill>
              </a:rPr>
              <a:t>Штрафы, санкции, возмещение ущерба- </a:t>
            </a:r>
            <a:r>
              <a:rPr lang="ru-RU" sz="1600" b="1" dirty="0">
                <a:solidFill>
                  <a:srgbClr val="000099"/>
                </a:solidFill>
              </a:rPr>
              <a:t>1834,6</a:t>
            </a:r>
            <a:r>
              <a:rPr lang="ru-RU" sz="1200" b="1" dirty="0">
                <a:solidFill>
                  <a:srgbClr val="000099"/>
                </a:solidFill>
              </a:rPr>
              <a:t>   (14,8%)</a:t>
            </a:r>
            <a:endParaRPr lang="ru-RU" sz="1300" b="1" dirty="0">
              <a:solidFill>
                <a:srgbClr val="000099"/>
              </a:solidFill>
            </a:endParaRPr>
          </a:p>
        </p:txBody>
      </p:sp>
      <p:sp>
        <p:nvSpPr>
          <p:cNvPr id="32" name="Прямоугольник 31"/>
          <p:cNvSpPr/>
          <p:nvPr/>
        </p:nvSpPr>
        <p:spPr>
          <a:xfrm>
            <a:off x="6235700" y="3117850"/>
            <a:ext cx="2720975" cy="70167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Дотация на выравнивание бюджетной обеспеченности- </a:t>
            </a:r>
            <a:r>
              <a:rPr lang="ru-RU" sz="1600" b="1" dirty="0">
                <a:solidFill>
                  <a:srgbClr val="000099"/>
                </a:solidFill>
              </a:rPr>
              <a:t>57402</a:t>
            </a:r>
            <a:r>
              <a:rPr lang="ru-RU" sz="1300" b="1" dirty="0">
                <a:solidFill>
                  <a:srgbClr val="000099"/>
                </a:solidFill>
              </a:rPr>
              <a:t>(17,3 %)</a:t>
            </a:r>
          </a:p>
        </p:txBody>
      </p:sp>
      <p:sp>
        <p:nvSpPr>
          <p:cNvPr id="33" name="Rectangle 2"/>
          <p:cNvSpPr>
            <a:spLocks noGrp="1" noChangeArrowheads="1"/>
          </p:cNvSpPr>
          <p:nvPr>
            <p:ph type="title"/>
          </p:nvPr>
        </p:nvSpPr>
        <p:spPr>
          <a:xfrm>
            <a:off x="611188" y="-368300"/>
            <a:ext cx="8229600" cy="792163"/>
          </a:xfrm>
        </p:spPr>
        <p:txBody>
          <a:bodyPr>
            <a:normAutofit fontScale="90000"/>
          </a:bodyPr>
          <a:lstStyle/>
          <a:p>
            <a:pPr algn="ctr" eaLnBrk="1" fontAlgn="auto" hangingPunct="1">
              <a:spcAft>
                <a:spcPts val="0"/>
              </a:spcAft>
              <a:defRPr/>
            </a:pPr>
            <a:r>
              <a:rPr lang="ru-RU" altLang="ru-RU" sz="2000" dirty="0" smtClean="0">
                <a:solidFill>
                  <a:srgbClr val="CC3300"/>
                </a:solidFill>
              </a:rPr>
              <a:t/>
            </a:r>
            <a:br>
              <a:rPr lang="ru-RU" altLang="ru-RU" sz="2000" dirty="0" smtClean="0">
                <a:solidFill>
                  <a:srgbClr val="CC3300"/>
                </a:solidFill>
              </a:rPr>
            </a:br>
            <a:r>
              <a:rPr lang="ru-RU" altLang="ru-RU" sz="2000" dirty="0" smtClean="0">
                <a:solidFill>
                  <a:srgbClr val="CC3300"/>
                </a:solidFill>
              </a:rPr>
              <a:t/>
            </a:r>
            <a:br>
              <a:rPr lang="ru-RU" altLang="ru-RU" sz="2000" dirty="0" smtClean="0">
                <a:solidFill>
                  <a:srgbClr val="CC3300"/>
                </a:solidFill>
              </a:rPr>
            </a:br>
            <a:r>
              <a:rPr lang="ru-RU" altLang="ru-RU" sz="2000" dirty="0" smtClean="0">
                <a:solidFill>
                  <a:srgbClr val="CC3300"/>
                </a:solidFill>
              </a:rPr>
              <a:t/>
            </a:r>
            <a:br>
              <a:rPr lang="ru-RU" altLang="ru-RU" sz="2000" dirty="0" smtClean="0">
                <a:solidFill>
                  <a:srgbClr val="CC3300"/>
                </a:solidFill>
              </a:rPr>
            </a:br>
            <a:r>
              <a:rPr lang="ru-RU" altLang="ru-RU" sz="2000" b="1" dirty="0" smtClean="0">
                <a:solidFill>
                  <a:srgbClr val="FFFF00"/>
                </a:solidFill>
              </a:rPr>
              <a:t>Структура доходов бюджета МО «</a:t>
            </a:r>
            <a:r>
              <a:rPr lang="ru-RU" altLang="ru-RU" sz="2000" b="1" dirty="0" err="1" smtClean="0">
                <a:solidFill>
                  <a:srgbClr val="FFFF00"/>
                </a:solidFill>
              </a:rPr>
              <a:t>Кезский</a:t>
            </a:r>
            <a:r>
              <a:rPr lang="ru-RU" altLang="ru-RU" sz="2000" b="1" dirty="0" smtClean="0">
                <a:solidFill>
                  <a:srgbClr val="FFFF00"/>
                </a:solidFill>
              </a:rPr>
              <a:t> район»    на 2017 год</a:t>
            </a:r>
          </a:p>
        </p:txBody>
      </p:sp>
      <p:sp>
        <p:nvSpPr>
          <p:cNvPr id="34" name="Прямоугольник 33"/>
          <p:cNvSpPr/>
          <p:nvPr/>
        </p:nvSpPr>
        <p:spPr>
          <a:xfrm>
            <a:off x="6235700" y="3973513"/>
            <a:ext cx="2720975" cy="70167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solidFill>
                  <a:srgbClr val="000099"/>
                </a:solidFill>
              </a:rPr>
              <a:t>Прочие дотации бюджетам муниципальных районов(наказы избирателей)- 1646(0,5 %)</a:t>
            </a:r>
          </a:p>
        </p:txBody>
      </p:sp>
      <p:sp>
        <p:nvSpPr>
          <p:cNvPr id="35" name="Прямоугольник 34"/>
          <p:cNvSpPr/>
          <p:nvPr/>
        </p:nvSpPr>
        <p:spPr>
          <a:xfrm>
            <a:off x="6235700" y="4827588"/>
            <a:ext cx="2720975" cy="701675"/>
          </a:xfrm>
          <a:prstGeom prst="rect">
            <a:avLst/>
          </a:prstGeom>
          <a:solidFill>
            <a:srgbClr val="66FF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rgbClr val="000099"/>
                </a:solidFill>
              </a:rPr>
              <a:t>Субвенции из субъектов РФ- </a:t>
            </a:r>
            <a:r>
              <a:rPr lang="ru-RU" sz="1600" b="1" dirty="0">
                <a:solidFill>
                  <a:srgbClr val="000099"/>
                </a:solidFill>
              </a:rPr>
              <a:t>271872,5(</a:t>
            </a:r>
            <a:r>
              <a:rPr lang="ru-RU" sz="1300" b="1" dirty="0">
                <a:solidFill>
                  <a:srgbClr val="000099"/>
                </a:solidFill>
              </a:rPr>
              <a:t>82,2 %)</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 name="Объект 4"/>
          <p:cNvGraphicFramePr>
            <a:graphicFrameLocks noGrp="1"/>
          </p:cNvGraphicFramePr>
          <p:nvPr/>
        </p:nvGraphicFramePr>
        <p:xfrm>
          <a:off x="179388" y="1100138"/>
          <a:ext cx="8785225" cy="5613400"/>
        </p:xfrm>
        <a:graphic>
          <a:graphicData uri="http://schemas.openxmlformats.org/drawingml/2006/table">
            <a:tbl>
              <a:tblPr/>
              <a:tblGrid>
                <a:gridCol w="2520950"/>
                <a:gridCol w="1252537"/>
                <a:gridCol w="1252538"/>
                <a:gridCol w="1254125"/>
                <a:gridCol w="1252537"/>
                <a:gridCol w="1252538"/>
              </a:tblGrid>
              <a:tr h="1282482">
                <a:tc rowSpan="2">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ctr"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rgbClr val="0000FF"/>
                          </a:solidFill>
                          <a:effectLst/>
                          <a:latin typeface="Times New Roman" pitchFamily="18" charset="0"/>
                        </a:rPr>
                        <a:t>                   Наименование межбюджетного трансферта</a:t>
                      </a:r>
                      <a:endParaRPr kumimoji="0" lang="ru-RU" altLang="ru-RU"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ctr"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rgbClr val="0000FF"/>
                          </a:solidFill>
                          <a:effectLst/>
                          <a:latin typeface="Times New Roman" pitchFamily="18" charset="0"/>
                        </a:rPr>
                        <a:t>  Утверждено решением о бюджете на 2016 год</a:t>
                      </a:r>
                      <a:endParaRPr kumimoji="0" lang="ru-RU" altLang="ru-RU"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ctr"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rgbClr val="0000FF"/>
                          </a:solidFill>
                          <a:effectLst/>
                          <a:latin typeface="Times New Roman" pitchFamily="18" charset="0"/>
                        </a:rPr>
                        <a:t>   Уточненный план на 2016 год </a:t>
                      </a:r>
                      <a:endParaRPr kumimoji="0" lang="ru-RU" altLang="ru-RU"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ctr"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Times New Roman" pitchFamily="18" charset="0"/>
                        </a:rPr>
                        <a:t>                                                                                     </a:t>
                      </a:r>
                      <a:r>
                        <a:rPr kumimoji="0" lang="ru-RU" altLang="ru-RU" sz="1700" b="1" i="0" u="none" strike="noStrike" cap="none" normalizeH="0" baseline="0" dirty="0" smtClean="0">
                          <a:ln>
                            <a:noFill/>
                          </a:ln>
                          <a:solidFill>
                            <a:srgbClr val="0000FF"/>
                          </a:solidFill>
                          <a:effectLst/>
                          <a:latin typeface="Times New Roman" pitchFamily="18" charset="0"/>
                        </a:rPr>
                        <a:t>Проект бюджета муниципального образования «</a:t>
                      </a:r>
                      <a:r>
                        <a:rPr kumimoji="0" lang="ru-RU" altLang="ru-RU" sz="1700" b="1" i="0" u="none" strike="noStrike" cap="none" normalizeH="0" baseline="0" dirty="0" err="1" smtClean="0">
                          <a:ln>
                            <a:noFill/>
                          </a:ln>
                          <a:solidFill>
                            <a:srgbClr val="0000FF"/>
                          </a:solidFill>
                          <a:effectLst/>
                          <a:latin typeface="Times New Roman" pitchFamily="18" charset="0"/>
                        </a:rPr>
                        <a:t>Кезский</a:t>
                      </a:r>
                      <a:r>
                        <a:rPr kumimoji="0" lang="ru-RU" altLang="ru-RU" sz="1700" b="1" i="0" u="none" strike="noStrike" cap="none" normalizeH="0" baseline="0" dirty="0" smtClean="0">
                          <a:ln>
                            <a:noFill/>
                          </a:ln>
                          <a:solidFill>
                            <a:srgbClr val="0000FF"/>
                          </a:solidFill>
                          <a:effectLst/>
                          <a:latin typeface="Times New Roman" pitchFamily="18" charset="0"/>
                        </a:rPr>
                        <a:t> район»</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ru-RU"/>
                    </a:p>
                  </a:txBody>
                  <a:tcPr/>
                </a:tc>
                <a:tc hMerge="1">
                  <a:txBody>
                    <a:bodyPr/>
                    <a:lstStyle/>
                    <a:p>
                      <a:endParaRPr lang="ru-RU"/>
                    </a:p>
                  </a:txBody>
                  <a:tcPr/>
                </a:tc>
              </a:tr>
              <a:tr h="6579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2017 год</a:t>
                      </a:r>
                      <a:endPar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2018 год</a:t>
                      </a:r>
                      <a:endPar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2019 год</a:t>
                      </a:r>
                      <a:endPar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r h="938483">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rPr>
                        <a:t>Безвозмездные поступления, всего</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rPr>
                        <a:t>305732,6</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rPr>
                        <a:t>445946,4</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rPr>
                        <a:t>330920,5</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rPr>
                        <a:t>327249,8</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rPr>
                        <a:t>330150,6</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rgbClr val="EBE7E7"/>
                    </a:solidFill>
                  </a:tcPr>
                </a:tc>
              </a:tr>
              <a:tr h="458211">
                <a:tc>
                  <a:txBody>
                    <a:bodyPr/>
                    <a:lstStyle>
                      <a:lvl1pPr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rPr>
                        <a:t>Дотации</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59048</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71259</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59048</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57402</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57402</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r h="454214">
                <a:tc>
                  <a:txBody>
                    <a:bodyPr/>
                    <a:lstStyle>
                      <a:lvl1pPr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rPr>
                        <a:t>Субвенции</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246684,6</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281796,8</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271872,5</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269847,8</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271748,6</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r>
              <a:tr h="454214">
                <a:tc>
                  <a:txBody>
                    <a:bodyPr/>
                    <a:lstStyle>
                      <a:lvl1pPr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rPr>
                        <a:t>Субсидии</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92214</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r h="758134">
                <a:tc>
                  <a:txBody>
                    <a:bodyPr/>
                    <a:lstStyle>
                      <a:lvl1pPr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rPr>
                        <a:t>Иные межбюджетные трансферты</a:t>
                      </a:r>
                      <a:endPar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624,7</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7E7"/>
                    </a:solidFill>
                  </a:tcPr>
                </a:tc>
              </a:tr>
              <a:tr h="609723">
                <a:tc>
                  <a:txBody>
                    <a:bodyPr/>
                    <a:lstStyle>
                      <a:lvl1pPr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ru-RU" altLang="ru-RU" sz="1700" b="1" i="0" u="none" strike="noStrike" cap="none" normalizeH="0" baseline="0" dirty="0" smtClean="0">
                          <a:ln>
                            <a:noFill/>
                          </a:ln>
                          <a:solidFill>
                            <a:srgbClr val="0000FF"/>
                          </a:solidFill>
                          <a:effectLst/>
                          <a:latin typeface="Times New Roman" pitchFamily="18" charset="0"/>
                          <a:cs typeface="Times New Roman" pitchFamily="18" charset="0"/>
                        </a:rPr>
                        <a:t>Прочие безвозмездные поступления</a:t>
                      </a:r>
                    </a:p>
                  </a:txBody>
                  <a:tcPr marL="91443" marR="91443" marT="45721" marB="45721" horzOverflow="overflow">
                    <a:lnL w="12700" cap="flat" cmpd="sng" algn="ctr">
                      <a:solidFill>
                        <a:schemeClr val="tx1"/>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r>
                        <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rPr>
                        <a:t>51,9</a:t>
                      </a: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lvl1pPr indent="447675" eaLnBrk="0" hangingPunct="0">
                        <a:spcBef>
                          <a:spcPct val="20000"/>
                        </a:spcBef>
                        <a:buClr>
                          <a:schemeClr val="accent1"/>
                        </a:buClr>
                        <a:buFont typeface="Arial" charset="0"/>
                        <a:defRPr sz="2000">
                          <a:solidFill>
                            <a:schemeClr val="tx2"/>
                          </a:solidFill>
                          <a:latin typeface="Times New Roman" pitchFamily="18" charset="0"/>
                        </a:defRPr>
                      </a:lvl1pPr>
                      <a:lvl2pPr marL="742950" indent="-285750" eaLnBrk="0" hangingPunct="0">
                        <a:spcBef>
                          <a:spcPct val="20000"/>
                        </a:spcBef>
                        <a:buClr>
                          <a:schemeClr val="accent1"/>
                        </a:buClr>
                        <a:buFont typeface="Arial" charset="0"/>
                        <a:defRPr sz="2000">
                          <a:solidFill>
                            <a:schemeClr val="tx2"/>
                          </a:solidFill>
                          <a:latin typeface="Times New Roman" pitchFamily="18" charset="0"/>
                        </a:defRPr>
                      </a:lvl2pPr>
                      <a:lvl3pPr marL="1143000" indent="-228600" eaLnBrk="0" hangingPunct="0">
                        <a:spcBef>
                          <a:spcPct val="20000"/>
                        </a:spcBef>
                        <a:buClr>
                          <a:schemeClr val="accent1"/>
                        </a:buClr>
                        <a:buFont typeface="Arial" charset="0"/>
                        <a:defRPr>
                          <a:solidFill>
                            <a:schemeClr val="tx2"/>
                          </a:solidFill>
                          <a:latin typeface="Times New Roman" pitchFamily="18" charset="0"/>
                        </a:defRPr>
                      </a:lvl3pPr>
                      <a:lvl4pPr marL="1600200" indent="-228600" eaLnBrk="0" hangingPunct="0">
                        <a:spcBef>
                          <a:spcPct val="20000"/>
                        </a:spcBef>
                        <a:buClr>
                          <a:schemeClr val="accent1"/>
                        </a:buClr>
                        <a:buFont typeface="Arial" charset="0"/>
                        <a:defRPr sz="1600">
                          <a:solidFill>
                            <a:schemeClr val="tx2"/>
                          </a:solidFill>
                          <a:latin typeface="Times New Roman" pitchFamily="18" charset="0"/>
                        </a:defRPr>
                      </a:lvl4pPr>
                      <a:lvl5pPr marL="2057400" indent="-228600" eaLnBrk="0" hangingPunct="0">
                        <a:spcBef>
                          <a:spcPct val="20000"/>
                        </a:spcBef>
                        <a:buClr>
                          <a:schemeClr val="accent1"/>
                        </a:buClr>
                        <a:buFont typeface="Arial" charset="0"/>
                        <a:defRPr sz="1600">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defRPr sz="1600">
                          <a:solidFill>
                            <a:schemeClr val="tx2"/>
                          </a:solidFill>
                          <a:latin typeface="Times New Roman" pitchFamily="18" charset="0"/>
                        </a:defRPr>
                      </a:lvl9pPr>
                    </a:lstStyle>
                    <a:p>
                      <a:pPr marL="0" marR="0" lvl="0" indent="447675" algn="l" defTabSz="914400" rtl="0" eaLnBrk="1" fontAlgn="base" latinLnBrk="0" hangingPunct="1">
                        <a:lnSpc>
                          <a:spcPts val="2100"/>
                        </a:lnSpc>
                        <a:spcBef>
                          <a:spcPts val="750"/>
                        </a:spcBef>
                        <a:spcAft>
                          <a:spcPct val="0"/>
                        </a:spcAft>
                        <a:buClrTx/>
                        <a:buSzTx/>
                        <a:buFontTx/>
                        <a:buNone/>
                        <a:tabLst/>
                      </a:pPr>
                      <a:endParaRPr kumimoji="0" lang="ru-RU" altLang="ru-RU"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ap="flat" cmpd="sng" algn="ctr">
                      <a:solidFill>
                        <a:schemeClr val="accent4">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bl>
          </a:graphicData>
        </a:graphic>
      </p:graphicFrame>
      <p:sp>
        <p:nvSpPr>
          <p:cNvPr id="16453" name="TextBox 4"/>
          <p:cNvSpPr txBox="1">
            <a:spLocks noChangeArrowheads="1"/>
          </p:cNvSpPr>
          <p:nvPr/>
        </p:nvSpPr>
        <p:spPr bwMode="auto">
          <a:xfrm>
            <a:off x="7983538" y="692150"/>
            <a:ext cx="1209675" cy="307975"/>
          </a:xfrm>
          <a:prstGeom prst="rect">
            <a:avLst/>
          </a:prstGeom>
          <a:noFill/>
          <a:ln w="9525">
            <a:noFill/>
            <a:miter lim="800000"/>
            <a:headEnd/>
            <a:tailEnd/>
          </a:ln>
        </p:spPr>
        <p:txBody>
          <a:bodyPr wrap="none">
            <a:spAutoFit/>
          </a:bodyPr>
          <a:lstStyle/>
          <a:p>
            <a:pPr eaLnBrk="1" hangingPunct="1"/>
            <a:r>
              <a:rPr lang="ru-RU" altLang="ru-RU" sz="1400" b="1">
                <a:solidFill>
                  <a:srgbClr val="0000FF"/>
                </a:solidFill>
              </a:rPr>
              <a:t>тыс.рублей</a:t>
            </a:r>
          </a:p>
        </p:txBody>
      </p:sp>
      <p:sp>
        <p:nvSpPr>
          <p:cNvPr id="7" name="Rectangle 2"/>
          <p:cNvSpPr txBox="1">
            <a:spLocks noChangeArrowheads="1"/>
          </p:cNvSpPr>
          <p:nvPr/>
        </p:nvSpPr>
        <p:spPr>
          <a:xfrm>
            <a:off x="611188" y="-109538"/>
            <a:ext cx="8229600" cy="866776"/>
          </a:xfrm>
          <a:prstGeom prst="rect">
            <a:avLst/>
          </a:prstGeom>
          <a:effectLst/>
        </p:spPr>
        <p:txBody>
          <a:bodyPr anchor="ctr">
            <a:normAutofit fontScale="45000" lnSpcReduction="20000"/>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ru-RU" altLang="ru-RU" sz="2000" dirty="0" smtClean="0">
                <a:solidFill>
                  <a:srgbClr val="FFFF00"/>
                </a:solidFill>
              </a:rPr>
              <a:t/>
            </a:r>
            <a:br>
              <a:rPr lang="ru-RU" altLang="ru-RU" sz="2000" dirty="0" smtClean="0">
                <a:solidFill>
                  <a:srgbClr val="FFFF00"/>
                </a:solidFill>
              </a:rPr>
            </a:br>
            <a:r>
              <a:rPr lang="ru-RU" altLang="ru-RU" sz="2000" dirty="0" smtClean="0">
                <a:solidFill>
                  <a:srgbClr val="FFFF00"/>
                </a:solidFill>
              </a:rPr>
              <a:t/>
            </a:r>
            <a:br>
              <a:rPr lang="ru-RU" altLang="ru-RU" sz="2000" dirty="0" smtClean="0">
                <a:solidFill>
                  <a:srgbClr val="FFFF00"/>
                </a:solidFill>
              </a:rPr>
            </a:br>
            <a:r>
              <a:rPr lang="ru-RU" altLang="ru-RU" sz="2000" dirty="0" smtClean="0">
                <a:solidFill>
                  <a:srgbClr val="FFFF00"/>
                </a:solidFill>
              </a:rPr>
              <a:t/>
            </a:r>
            <a:br>
              <a:rPr lang="ru-RU" altLang="ru-RU" sz="2000" dirty="0" smtClean="0">
                <a:solidFill>
                  <a:srgbClr val="FFFF00"/>
                </a:solidFill>
              </a:rPr>
            </a:br>
            <a:r>
              <a:rPr lang="ru-RU" altLang="ru-RU" sz="4000" b="1" dirty="0" smtClean="0">
                <a:solidFill>
                  <a:srgbClr val="FFFF00"/>
                </a:solidFill>
              </a:rPr>
              <a:t>Безвозмездные поступления в бюджет МО «</a:t>
            </a:r>
            <a:r>
              <a:rPr lang="ru-RU" altLang="ru-RU" sz="4000" b="1" dirty="0" err="1" smtClean="0">
                <a:solidFill>
                  <a:srgbClr val="FFFF00"/>
                </a:solidFill>
              </a:rPr>
              <a:t>Кезский</a:t>
            </a:r>
            <a:r>
              <a:rPr lang="ru-RU" altLang="ru-RU" sz="4000" b="1" dirty="0" smtClean="0">
                <a:solidFill>
                  <a:srgbClr val="FFFF00"/>
                </a:solidFill>
              </a:rPr>
              <a:t> район»</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3"/>
          <p:cNvSpPr>
            <a:spLocks noChangeArrowheads="1"/>
          </p:cNvSpPr>
          <p:nvPr/>
        </p:nvSpPr>
        <p:spPr bwMode="auto">
          <a:xfrm>
            <a:off x="250825" y="620713"/>
            <a:ext cx="8424863" cy="369887"/>
          </a:xfrm>
          <a:prstGeom prst="rect">
            <a:avLst/>
          </a:prstGeom>
          <a:noFill/>
          <a:ln w="9525">
            <a:noFill/>
            <a:miter lim="800000"/>
            <a:headEnd/>
            <a:tailEnd/>
          </a:ln>
        </p:spPr>
        <p:txBody>
          <a:bodyPr>
            <a:spAutoFit/>
          </a:bodyPr>
          <a:lstStyle/>
          <a:p>
            <a:r>
              <a:rPr lang="ru-RU" altLang="ru-RU" b="1">
                <a:solidFill>
                  <a:srgbClr val="002060"/>
                </a:solidFill>
              </a:rPr>
              <a:t>Изменение верхнего предела муниципального долга в 2017-2019 годах</a:t>
            </a:r>
          </a:p>
        </p:txBody>
      </p:sp>
      <p:graphicFrame>
        <p:nvGraphicFramePr>
          <p:cNvPr id="17411" name="Объект 4"/>
          <p:cNvGraphicFramePr>
            <a:graphicFrameLocks noGrp="1"/>
          </p:cNvGraphicFramePr>
          <p:nvPr/>
        </p:nvGraphicFramePr>
        <p:xfrm>
          <a:off x="-50800" y="1433513"/>
          <a:ext cx="9245600" cy="5343525"/>
        </p:xfrm>
        <a:graphic>
          <a:graphicData uri="http://schemas.openxmlformats.org/presentationml/2006/ole">
            <p:oleObj spid="_x0000_s17411" r:id="rId3" imgW="9242337" imgH="5346655" progId="Excel.Chart.8">
              <p:embed/>
            </p:oleObj>
          </a:graphicData>
        </a:graphic>
      </p:graphicFrame>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538" y="280988"/>
            <a:ext cx="8496300" cy="668337"/>
          </a:xfrm>
        </p:spPr>
        <p:txBody>
          <a:bodyPr>
            <a:normAutofit fontScale="90000"/>
          </a:bodyPr>
          <a:lstStyle/>
          <a:p>
            <a:pPr algn="ctr" eaLnBrk="1" fontAlgn="auto" hangingPunct="1">
              <a:spcAft>
                <a:spcPts val="0"/>
              </a:spcAft>
              <a:defRPr/>
            </a:pPr>
            <a:r>
              <a:rPr lang="ru-RU" sz="2000" b="1" dirty="0" smtClean="0">
                <a:solidFill>
                  <a:srgbClr val="FFFF00"/>
                </a:solidFill>
                <a:latin typeface="+mn-lt"/>
              </a:rPr>
              <a:t>Структура расходов бюджета по муниципальным программам в 2017 году</a:t>
            </a:r>
            <a:endParaRPr lang="ru-RU" sz="2000" b="1" dirty="0">
              <a:solidFill>
                <a:srgbClr val="FFFF00"/>
              </a:solidFill>
              <a:latin typeface="+mn-lt"/>
            </a:endParaRPr>
          </a:p>
        </p:txBody>
      </p:sp>
      <p:sp>
        <p:nvSpPr>
          <p:cNvPr id="3" name="Прямоугольник 2"/>
          <p:cNvSpPr/>
          <p:nvPr/>
        </p:nvSpPr>
        <p:spPr>
          <a:xfrm>
            <a:off x="77749" y="1022615"/>
            <a:ext cx="3671962" cy="730614"/>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p>
          <a:p>
            <a:pPr algn="ctr">
              <a:defRPr/>
            </a:pPr>
            <a:endParaRPr lang="ru-RU" b="1" dirty="0"/>
          </a:p>
          <a:p>
            <a:pPr algn="ctr">
              <a:defRPr/>
            </a:pPr>
            <a:r>
              <a:rPr lang="ru-RU" b="1" dirty="0">
                <a:solidFill>
                  <a:srgbClr val="FF0000"/>
                </a:solidFill>
              </a:rPr>
              <a:t>2016 год</a:t>
            </a:r>
          </a:p>
          <a:p>
            <a:pPr algn="ctr">
              <a:defRPr/>
            </a:pPr>
            <a:r>
              <a:rPr lang="ru-RU" b="1" dirty="0">
                <a:solidFill>
                  <a:srgbClr val="0000FF"/>
                </a:solidFill>
              </a:rPr>
              <a:t>11 муниципальных программ</a:t>
            </a:r>
          </a:p>
          <a:p>
            <a:pPr algn="ctr">
              <a:defRPr/>
            </a:pPr>
            <a:r>
              <a:rPr lang="ru-RU" b="1" dirty="0">
                <a:solidFill>
                  <a:srgbClr val="FF0000"/>
                </a:solidFill>
              </a:rPr>
              <a:t>96,5%</a:t>
            </a:r>
          </a:p>
          <a:p>
            <a:pPr algn="ctr">
              <a:defRPr/>
            </a:pPr>
            <a:endParaRPr lang="ru-RU" b="1" dirty="0"/>
          </a:p>
          <a:p>
            <a:pPr algn="ctr">
              <a:defRPr/>
            </a:pPr>
            <a:endParaRPr lang="ru-RU" dirty="0"/>
          </a:p>
        </p:txBody>
      </p:sp>
      <p:sp>
        <p:nvSpPr>
          <p:cNvPr id="28" name="Прямоугольник 27"/>
          <p:cNvSpPr/>
          <p:nvPr/>
        </p:nvSpPr>
        <p:spPr>
          <a:xfrm>
            <a:off x="5418163" y="1035278"/>
            <a:ext cx="3600400" cy="754978"/>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p>
          <a:p>
            <a:pPr algn="ctr">
              <a:defRPr/>
            </a:pPr>
            <a:r>
              <a:rPr lang="ru-RU" b="1" dirty="0">
                <a:solidFill>
                  <a:srgbClr val="FF0000"/>
                </a:solidFill>
              </a:rPr>
              <a:t>2017 год</a:t>
            </a:r>
          </a:p>
          <a:p>
            <a:pPr algn="ctr">
              <a:defRPr/>
            </a:pPr>
            <a:r>
              <a:rPr lang="ru-RU" b="1" dirty="0">
                <a:solidFill>
                  <a:srgbClr val="0000FF"/>
                </a:solidFill>
              </a:rPr>
              <a:t>11 муниципальных программ</a:t>
            </a:r>
          </a:p>
          <a:p>
            <a:pPr algn="ctr">
              <a:defRPr/>
            </a:pPr>
            <a:r>
              <a:rPr lang="ru-RU" b="1" dirty="0">
                <a:solidFill>
                  <a:srgbClr val="FF0000"/>
                </a:solidFill>
              </a:rPr>
              <a:t>98,6%</a:t>
            </a:r>
          </a:p>
          <a:p>
            <a:pPr algn="ctr">
              <a:defRPr/>
            </a:pPr>
            <a:endParaRPr lang="ru-RU" dirty="0"/>
          </a:p>
        </p:txBody>
      </p:sp>
      <p:sp>
        <p:nvSpPr>
          <p:cNvPr id="4" name="Стрелка вправо 3"/>
          <p:cNvSpPr/>
          <p:nvPr/>
        </p:nvSpPr>
        <p:spPr>
          <a:xfrm>
            <a:off x="4416460" y="1157658"/>
            <a:ext cx="762384" cy="556594"/>
          </a:xfrm>
          <a:prstGeom prst="rightArrow">
            <a:avLst/>
          </a:prstGeom>
          <a:solidFill>
            <a:srgbClr val="FF99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Прямоугольник 4"/>
          <p:cNvSpPr/>
          <p:nvPr/>
        </p:nvSpPr>
        <p:spPr>
          <a:xfrm>
            <a:off x="4288542" y="1291939"/>
            <a:ext cx="80434" cy="288032"/>
          </a:xfrm>
          <a:prstGeom prst="rect">
            <a:avLst/>
          </a:prstGeom>
          <a:solidFill>
            <a:srgbClr val="FF99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4207936" y="1291939"/>
            <a:ext cx="45719" cy="288033"/>
          </a:xfrm>
          <a:prstGeom prst="rect">
            <a:avLst/>
          </a:prstGeom>
          <a:solidFill>
            <a:srgbClr val="FF99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10" name="Диаграмма 9"/>
          <p:cNvGraphicFramePr>
            <a:graphicFrameLocks/>
          </p:cNvGraphicFramePr>
          <p:nvPr/>
        </p:nvGraphicFramePr>
        <p:xfrm>
          <a:off x="-2162175" y="1109663"/>
          <a:ext cx="7504113" cy="5354637"/>
        </p:xfrm>
        <a:graphic>
          <a:graphicData uri="http://schemas.openxmlformats.org/drawingml/2006/chart">
            <c:chart xmlns:c="http://schemas.openxmlformats.org/drawingml/2006/chart" xmlns:r="http://schemas.openxmlformats.org/officeDocument/2006/relationships" r:id="rId3"/>
          </a:graphicData>
        </a:graphic>
      </p:graphicFrame>
      <p:sp>
        <p:nvSpPr>
          <p:cNvPr id="18451" name="TextBox 10"/>
          <p:cNvSpPr txBox="1">
            <a:spLocks noChangeArrowheads="1"/>
          </p:cNvSpPr>
          <p:nvPr/>
        </p:nvSpPr>
        <p:spPr bwMode="auto">
          <a:xfrm>
            <a:off x="334963" y="3506788"/>
            <a:ext cx="981075" cy="400050"/>
          </a:xfrm>
          <a:prstGeom prst="rect">
            <a:avLst/>
          </a:prstGeom>
          <a:noFill/>
          <a:ln w="9525">
            <a:noFill/>
            <a:miter lim="800000"/>
            <a:headEnd/>
            <a:tailEnd/>
          </a:ln>
        </p:spPr>
        <p:txBody>
          <a:bodyPr wrap="none">
            <a:spAutoFit/>
          </a:bodyPr>
          <a:lstStyle/>
          <a:p>
            <a:r>
              <a:rPr lang="ru-RU" altLang="ru-RU" sz="2000" b="1">
                <a:solidFill>
                  <a:srgbClr val="0000FF"/>
                </a:solidFill>
              </a:rPr>
              <a:t>83,3 %</a:t>
            </a:r>
          </a:p>
        </p:txBody>
      </p:sp>
      <p:sp>
        <p:nvSpPr>
          <p:cNvPr id="18452" name="TextBox 14"/>
          <p:cNvSpPr txBox="1">
            <a:spLocks noChangeArrowheads="1"/>
          </p:cNvSpPr>
          <p:nvPr/>
        </p:nvSpPr>
        <p:spPr bwMode="auto">
          <a:xfrm>
            <a:off x="-36513" y="2082800"/>
            <a:ext cx="838201" cy="400050"/>
          </a:xfrm>
          <a:prstGeom prst="rect">
            <a:avLst/>
          </a:prstGeom>
          <a:noFill/>
          <a:ln w="9525">
            <a:noFill/>
            <a:miter lim="800000"/>
            <a:headEnd/>
            <a:tailEnd/>
          </a:ln>
        </p:spPr>
        <p:txBody>
          <a:bodyPr wrap="none">
            <a:spAutoFit/>
          </a:bodyPr>
          <a:lstStyle/>
          <a:p>
            <a:r>
              <a:rPr lang="ru-RU" altLang="ru-RU" sz="2000" b="1">
                <a:solidFill>
                  <a:srgbClr val="0000FF"/>
                </a:solidFill>
              </a:rPr>
              <a:t>2,9 %</a:t>
            </a:r>
          </a:p>
        </p:txBody>
      </p:sp>
      <p:sp>
        <p:nvSpPr>
          <p:cNvPr id="18453" name="TextBox 15"/>
          <p:cNvSpPr txBox="1">
            <a:spLocks noChangeArrowheads="1"/>
          </p:cNvSpPr>
          <p:nvPr/>
        </p:nvSpPr>
        <p:spPr bwMode="auto">
          <a:xfrm>
            <a:off x="890588" y="2300288"/>
            <a:ext cx="911225" cy="400050"/>
          </a:xfrm>
          <a:prstGeom prst="rect">
            <a:avLst/>
          </a:prstGeom>
          <a:noFill/>
          <a:ln w="9525">
            <a:noFill/>
            <a:miter lim="800000"/>
            <a:headEnd/>
            <a:tailEnd/>
          </a:ln>
        </p:spPr>
        <p:txBody>
          <a:bodyPr wrap="none">
            <a:spAutoFit/>
          </a:bodyPr>
          <a:lstStyle/>
          <a:p>
            <a:r>
              <a:rPr lang="ru-RU" altLang="ru-RU" sz="2000" b="1"/>
              <a:t>12,4%</a:t>
            </a:r>
          </a:p>
        </p:txBody>
      </p:sp>
      <p:sp>
        <p:nvSpPr>
          <p:cNvPr id="12" name="Овал 11"/>
          <p:cNvSpPr/>
          <p:nvPr/>
        </p:nvSpPr>
        <p:spPr>
          <a:xfrm>
            <a:off x="30163" y="5883275"/>
            <a:ext cx="128587" cy="122238"/>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a:off x="20638" y="6173788"/>
            <a:ext cx="128587" cy="123825"/>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Овал 19"/>
          <p:cNvSpPr/>
          <p:nvPr/>
        </p:nvSpPr>
        <p:spPr>
          <a:xfrm>
            <a:off x="30163" y="6465888"/>
            <a:ext cx="128587" cy="122237"/>
          </a:xfrm>
          <a:prstGeom prst="ellips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57" name="TextBox 12"/>
          <p:cNvSpPr txBox="1">
            <a:spLocks noChangeArrowheads="1"/>
          </p:cNvSpPr>
          <p:nvPr/>
        </p:nvSpPr>
        <p:spPr bwMode="auto">
          <a:xfrm>
            <a:off x="122238" y="5781675"/>
            <a:ext cx="3360737" cy="307975"/>
          </a:xfrm>
          <a:prstGeom prst="rect">
            <a:avLst/>
          </a:prstGeom>
          <a:noFill/>
          <a:ln w="9525">
            <a:noFill/>
            <a:miter lim="800000"/>
            <a:headEnd/>
            <a:tailEnd/>
          </a:ln>
        </p:spPr>
        <p:txBody>
          <a:bodyPr wrap="none">
            <a:spAutoFit/>
          </a:bodyPr>
          <a:lstStyle/>
          <a:p>
            <a:r>
              <a:rPr lang="ru-RU" altLang="ru-RU" sz="1400" b="1"/>
              <a:t>МП по повышению качества жизни </a:t>
            </a:r>
          </a:p>
        </p:txBody>
      </p:sp>
      <p:sp>
        <p:nvSpPr>
          <p:cNvPr id="18458" name="TextBox 22"/>
          <p:cNvSpPr txBox="1">
            <a:spLocks noChangeArrowheads="1"/>
          </p:cNvSpPr>
          <p:nvPr/>
        </p:nvSpPr>
        <p:spPr bwMode="auto">
          <a:xfrm>
            <a:off x="95250" y="6081713"/>
            <a:ext cx="3390900" cy="292100"/>
          </a:xfrm>
          <a:prstGeom prst="rect">
            <a:avLst/>
          </a:prstGeom>
          <a:noFill/>
          <a:ln w="9525">
            <a:noFill/>
            <a:miter lim="800000"/>
            <a:headEnd/>
            <a:tailEnd/>
          </a:ln>
        </p:spPr>
        <p:txBody>
          <a:bodyPr wrap="none">
            <a:spAutoFit/>
          </a:bodyPr>
          <a:lstStyle/>
          <a:p>
            <a:r>
              <a:rPr lang="ru-RU" altLang="ru-RU" sz="1300" b="1"/>
              <a:t>МП по поддержке отраслей экономики</a:t>
            </a:r>
          </a:p>
        </p:txBody>
      </p:sp>
      <p:sp>
        <p:nvSpPr>
          <p:cNvPr id="18459" name="TextBox 23"/>
          <p:cNvSpPr txBox="1">
            <a:spLocks noChangeArrowheads="1"/>
          </p:cNvSpPr>
          <p:nvPr/>
        </p:nvSpPr>
        <p:spPr bwMode="auto">
          <a:xfrm>
            <a:off x="109538" y="6367463"/>
            <a:ext cx="3489325" cy="306387"/>
          </a:xfrm>
          <a:prstGeom prst="rect">
            <a:avLst/>
          </a:prstGeom>
          <a:noFill/>
          <a:ln w="9525">
            <a:noFill/>
            <a:miter lim="800000"/>
            <a:headEnd/>
            <a:tailEnd/>
          </a:ln>
        </p:spPr>
        <p:txBody>
          <a:bodyPr wrap="none">
            <a:spAutoFit/>
          </a:bodyPr>
          <a:lstStyle/>
          <a:p>
            <a:r>
              <a:rPr lang="ru-RU" altLang="ru-RU" sz="1400" b="1"/>
              <a:t>МП по муниципальному управлению</a:t>
            </a:r>
          </a:p>
        </p:txBody>
      </p:sp>
      <p:sp>
        <p:nvSpPr>
          <p:cNvPr id="14" name="Скругленный прямоугольник 13"/>
          <p:cNvSpPr/>
          <p:nvPr/>
        </p:nvSpPr>
        <p:spPr>
          <a:xfrm>
            <a:off x="3509963" y="1922586"/>
            <a:ext cx="5634953" cy="4935414"/>
          </a:xfrm>
          <a:prstGeom prst="round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ru-RU" sz="1400" b="1" dirty="0">
              <a:solidFill>
                <a:srgbClr val="006666"/>
              </a:solidFill>
            </a:endParaRPr>
          </a:p>
          <a:p>
            <a:pPr algn="ctr">
              <a:defRPr/>
            </a:pPr>
            <a:endParaRPr lang="ru-RU" sz="1400" b="1" dirty="0">
              <a:solidFill>
                <a:srgbClr val="006666"/>
              </a:solidFill>
            </a:endParaRPr>
          </a:p>
          <a:p>
            <a:pPr algn="ctr">
              <a:defRPr/>
            </a:pPr>
            <a:endParaRPr lang="ru-RU" sz="1400" b="1" dirty="0">
              <a:solidFill>
                <a:srgbClr val="006666"/>
              </a:solidFill>
            </a:endParaRPr>
          </a:p>
          <a:p>
            <a:pPr algn="ctr">
              <a:defRPr/>
            </a:pPr>
            <a:r>
              <a:rPr lang="ru-RU" sz="1400" b="1" dirty="0">
                <a:solidFill>
                  <a:srgbClr val="006666"/>
                </a:solidFill>
              </a:rPr>
              <a:t>Детализация структуры расходов муниципальных программ  </a:t>
            </a:r>
            <a:r>
              <a:rPr lang="ru-RU" sz="1400" b="1" u="sng" dirty="0">
                <a:solidFill>
                  <a:srgbClr val="FF0000"/>
                </a:solidFill>
              </a:rPr>
              <a:t>(</a:t>
            </a:r>
            <a:r>
              <a:rPr lang="ru-RU" sz="1400" b="1" u="sng" dirty="0" err="1">
                <a:solidFill>
                  <a:srgbClr val="FF0000"/>
                </a:solidFill>
              </a:rPr>
              <a:t>тыс.руб</a:t>
            </a:r>
            <a:r>
              <a:rPr lang="ru-RU" sz="1400" b="1" u="sng" dirty="0">
                <a:solidFill>
                  <a:srgbClr val="FF0000"/>
                </a:solidFill>
              </a:rPr>
              <a:t>.)</a:t>
            </a:r>
          </a:p>
          <a:p>
            <a:pPr algn="ctr">
              <a:defRPr/>
            </a:pPr>
            <a:r>
              <a:rPr lang="ru-RU" sz="1400" b="1" dirty="0">
                <a:solidFill>
                  <a:srgbClr val="0000FF"/>
                </a:solidFill>
              </a:rPr>
              <a:t>Повышение качества жизни:</a:t>
            </a:r>
          </a:p>
          <a:p>
            <a:pPr eaLnBrk="1" hangingPunct="1">
              <a:defRPr/>
            </a:pPr>
            <a:r>
              <a:rPr lang="ru-RU" sz="1400" b="1" dirty="0">
                <a:solidFill>
                  <a:srgbClr val="8035CB"/>
                </a:solidFill>
              </a:rPr>
              <a:t> </a:t>
            </a:r>
            <a:r>
              <a:rPr lang="ru-RU" sz="1300" b="1" dirty="0">
                <a:solidFill>
                  <a:srgbClr val="8035CB"/>
                </a:solidFill>
              </a:rPr>
              <a:t>01</a:t>
            </a:r>
            <a:r>
              <a:rPr lang="ru-RU" sz="1300" b="1" i="1" dirty="0">
                <a:solidFill>
                  <a:srgbClr val="8035CB"/>
                </a:solidFill>
              </a:rPr>
              <a:t> Развитие образования и воспитания- </a:t>
            </a:r>
            <a:r>
              <a:rPr lang="ru-RU" sz="1300" b="1" i="1" dirty="0">
                <a:solidFill>
                  <a:srgbClr val="FF3300"/>
                </a:solidFill>
              </a:rPr>
              <a:t>334516,3(70,2%) </a:t>
            </a:r>
          </a:p>
          <a:p>
            <a:pPr eaLnBrk="1" hangingPunct="1">
              <a:defRPr/>
            </a:pPr>
            <a:r>
              <a:rPr lang="ru-RU" sz="1400" b="1" i="1" dirty="0">
                <a:solidFill>
                  <a:srgbClr val="8035CB"/>
                </a:solidFill>
              </a:rPr>
              <a:t> 02 Сохранение здоровья и формирование здорового образа жизни населения- </a:t>
            </a:r>
            <a:r>
              <a:rPr lang="ru-RU" sz="1400" b="1" i="1" dirty="0">
                <a:solidFill>
                  <a:srgbClr val="FF0000"/>
                </a:solidFill>
              </a:rPr>
              <a:t>474(0,1%)</a:t>
            </a:r>
          </a:p>
          <a:p>
            <a:pPr eaLnBrk="1" hangingPunct="1">
              <a:defRPr/>
            </a:pPr>
            <a:r>
              <a:rPr lang="ru-RU" sz="1400" b="1" i="1" dirty="0">
                <a:solidFill>
                  <a:srgbClr val="8035CB"/>
                </a:solidFill>
              </a:rPr>
              <a:t> 03 Развитие культуры- </a:t>
            </a:r>
            <a:r>
              <a:rPr lang="ru-RU" sz="1400" b="1" i="1" dirty="0">
                <a:solidFill>
                  <a:srgbClr val="FF0000"/>
                </a:solidFill>
              </a:rPr>
              <a:t>39693,6(8,3%)</a:t>
            </a:r>
          </a:p>
          <a:p>
            <a:pPr eaLnBrk="1" hangingPunct="1">
              <a:defRPr/>
            </a:pPr>
            <a:r>
              <a:rPr lang="ru-RU" sz="1400" b="1" i="1" dirty="0">
                <a:solidFill>
                  <a:srgbClr val="8035CB"/>
                </a:solidFill>
              </a:rPr>
              <a:t> </a:t>
            </a:r>
            <a:r>
              <a:rPr lang="ru-RU" sz="1300" b="1" i="1" dirty="0">
                <a:solidFill>
                  <a:srgbClr val="8035CB"/>
                </a:solidFill>
              </a:rPr>
              <a:t>04 Социальная поддержка населения- </a:t>
            </a:r>
            <a:r>
              <a:rPr lang="ru-RU" sz="1300" b="1" i="1" dirty="0">
                <a:solidFill>
                  <a:srgbClr val="FF0000"/>
                </a:solidFill>
              </a:rPr>
              <a:t>22351,5(4,7%)</a:t>
            </a:r>
          </a:p>
          <a:p>
            <a:pPr eaLnBrk="1" hangingPunct="1">
              <a:defRPr/>
            </a:pPr>
            <a:r>
              <a:rPr lang="ru-RU" sz="1400" b="1" i="1" dirty="0">
                <a:solidFill>
                  <a:srgbClr val="8035CB"/>
                </a:solidFill>
              </a:rPr>
              <a:t> 06 Безопасность- </a:t>
            </a:r>
            <a:r>
              <a:rPr lang="ru-RU" sz="1400" b="1" i="1" dirty="0">
                <a:solidFill>
                  <a:srgbClr val="FF0000"/>
                </a:solidFill>
              </a:rPr>
              <a:t>58(0,01%)</a:t>
            </a:r>
          </a:p>
          <a:p>
            <a:pPr eaLnBrk="1" hangingPunct="1">
              <a:defRPr/>
            </a:pPr>
            <a:r>
              <a:rPr lang="ru-RU" sz="1400" b="1" i="1" dirty="0">
                <a:solidFill>
                  <a:srgbClr val="8035CB"/>
                </a:solidFill>
              </a:rPr>
              <a:t> </a:t>
            </a:r>
            <a:r>
              <a:rPr lang="ru-RU" sz="1300" b="1" i="1" dirty="0">
                <a:solidFill>
                  <a:srgbClr val="8035CB"/>
                </a:solidFill>
              </a:rPr>
              <a:t>11 Комплексные меры противодействия немедицинскому потреблению наркотических средств и их незаконному обороту- </a:t>
            </a:r>
            <a:r>
              <a:rPr lang="ru-RU" sz="1300" b="1" i="1" dirty="0">
                <a:solidFill>
                  <a:srgbClr val="FF0000"/>
                </a:solidFill>
              </a:rPr>
              <a:t>2 (0,004%)</a:t>
            </a:r>
          </a:p>
          <a:p>
            <a:pPr algn="ctr" eaLnBrk="1" hangingPunct="1">
              <a:defRPr/>
            </a:pPr>
            <a:r>
              <a:rPr lang="ru-RU" sz="1400" b="1" dirty="0">
                <a:solidFill>
                  <a:srgbClr val="0000FF"/>
                </a:solidFill>
              </a:rPr>
              <a:t>Поддержка отраслей экономики:</a:t>
            </a:r>
          </a:p>
          <a:p>
            <a:pPr eaLnBrk="1" hangingPunct="1">
              <a:defRPr/>
            </a:pPr>
            <a:r>
              <a:rPr lang="ru-RU" sz="1400" b="1" i="1" dirty="0">
                <a:solidFill>
                  <a:srgbClr val="8035CB"/>
                </a:solidFill>
              </a:rPr>
              <a:t> 05 Создание условий для устойчивого экономического развития- </a:t>
            </a:r>
            <a:r>
              <a:rPr lang="ru-RU" sz="1400" b="1" i="1" dirty="0">
                <a:solidFill>
                  <a:srgbClr val="FF0000"/>
                </a:solidFill>
              </a:rPr>
              <a:t>5453 (1,1%)</a:t>
            </a:r>
          </a:p>
          <a:p>
            <a:pPr eaLnBrk="1" hangingPunct="1">
              <a:defRPr/>
            </a:pPr>
            <a:r>
              <a:rPr lang="ru-RU" sz="1400" b="1" i="1" dirty="0">
                <a:solidFill>
                  <a:srgbClr val="8035CB"/>
                </a:solidFill>
              </a:rPr>
              <a:t> </a:t>
            </a:r>
            <a:r>
              <a:rPr lang="ru-RU" sz="1300" b="1" i="1" dirty="0">
                <a:solidFill>
                  <a:srgbClr val="8035CB"/>
                </a:solidFill>
              </a:rPr>
              <a:t>07 Содержание и развитие муниципального хозяйства-                     </a:t>
            </a:r>
            <a:r>
              <a:rPr lang="ru-RU" sz="1300" b="1" i="1" dirty="0">
                <a:solidFill>
                  <a:srgbClr val="FF0000"/>
                </a:solidFill>
              </a:rPr>
              <a:t>14060,5(2,9%)</a:t>
            </a:r>
          </a:p>
          <a:p>
            <a:pPr eaLnBrk="1" hangingPunct="1">
              <a:defRPr/>
            </a:pPr>
            <a:r>
              <a:rPr lang="ru-RU" sz="1300" b="1" i="1" dirty="0">
                <a:solidFill>
                  <a:srgbClr val="8035CB"/>
                </a:solidFill>
              </a:rPr>
              <a:t> 08 Энергосбережение и повышение энергетической эффективности- </a:t>
            </a:r>
            <a:r>
              <a:rPr lang="ru-RU" sz="1300" b="1" i="1" dirty="0">
                <a:solidFill>
                  <a:srgbClr val="FF0000"/>
                </a:solidFill>
              </a:rPr>
              <a:t>1 (0,002%)</a:t>
            </a:r>
          </a:p>
          <a:p>
            <a:pPr algn="ctr" eaLnBrk="1" hangingPunct="1">
              <a:defRPr/>
            </a:pPr>
            <a:r>
              <a:rPr lang="ru-RU" sz="1400" b="1" i="1" dirty="0">
                <a:solidFill>
                  <a:srgbClr val="0000FF"/>
                </a:solidFill>
              </a:rPr>
              <a:t>Муниципальное управление</a:t>
            </a:r>
          </a:p>
          <a:p>
            <a:pPr eaLnBrk="1" hangingPunct="1">
              <a:defRPr/>
            </a:pPr>
            <a:r>
              <a:rPr lang="ru-RU" sz="1300" b="1" i="1" dirty="0">
                <a:solidFill>
                  <a:srgbClr val="8035CB"/>
                </a:solidFill>
              </a:rPr>
              <a:t>     09 Управление муниципальными финансами-                                  </a:t>
            </a:r>
            <a:r>
              <a:rPr lang="ru-RU" sz="1300" b="1" i="1" dirty="0">
                <a:solidFill>
                  <a:srgbClr val="FF0000"/>
                </a:solidFill>
              </a:rPr>
              <a:t>8767(1,8%)</a:t>
            </a:r>
          </a:p>
          <a:p>
            <a:pPr eaLnBrk="1" hangingPunct="1">
              <a:defRPr/>
            </a:pPr>
            <a:r>
              <a:rPr lang="ru-RU" sz="1300" b="1" i="1" dirty="0">
                <a:solidFill>
                  <a:srgbClr val="8035CB"/>
                </a:solidFill>
              </a:rPr>
              <a:t>     10 Муниципальное управление- </a:t>
            </a:r>
            <a:r>
              <a:rPr lang="ru-RU" sz="1300" b="1" i="1" dirty="0">
                <a:solidFill>
                  <a:srgbClr val="FF0000"/>
                </a:solidFill>
              </a:rPr>
              <a:t>51337,6(10,6%)</a:t>
            </a:r>
          </a:p>
          <a:p>
            <a:pPr eaLnBrk="1" hangingPunct="1">
              <a:defRPr/>
            </a:pPr>
            <a:endParaRPr lang="ru-RU" sz="1000" b="1" i="1" dirty="0">
              <a:solidFill>
                <a:srgbClr val="6600FF"/>
              </a:solidFill>
            </a:endParaRPr>
          </a:p>
          <a:p>
            <a:pPr>
              <a:defRPr/>
            </a:pPr>
            <a:r>
              <a:rPr lang="ru-RU" sz="1000" b="1" dirty="0">
                <a:solidFill>
                  <a:srgbClr val="006666"/>
                </a:solidFill>
              </a:rPr>
              <a:t> </a:t>
            </a:r>
          </a:p>
          <a:p>
            <a:pPr algn="ctr">
              <a:defRPr/>
            </a:pPr>
            <a:endParaRPr lang="ru-RU" sz="1400" b="1" dirty="0">
              <a:solidFill>
                <a:srgbClr val="006666"/>
              </a:solidFill>
            </a:endParaRPr>
          </a:p>
        </p:txBody>
      </p:sp>
      <p:sp>
        <p:nvSpPr>
          <p:cNvPr id="18463" name="TextBox 17"/>
          <p:cNvSpPr txBox="1">
            <a:spLocks noChangeArrowheads="1"/>
          </p:cNvSpPr>
          <p:nvPr/>
        </p:nvSpPr>
        <p:spPr bwMode="auto">
          <a:xfrm>
            <a:off x="-42863" y="5240338"/>
            <a:ext cx="2905126" cy="523875"/>
          </a:xfrm>
          <a:prstGeom prst="rect">
            <a:avLst/>
          </a:prstGeom>
          <a:noFill/>
          <a:ln w="9525">
            <a:noFill/>
            <a:miter lim="800000"/>
            <a:headEnd/>
            <a:tailEnd/>
          </a:ln>
        </p:spPr>
        <p:txBody>
          <a:bodyPr wrap="none">
            <a:spAutoFit/>
          </a:bodyPr>
          <a:lstStyle/>
          <a:p>
            <a:r>
              <a:rPr lang="ru-RU" altLang="ru-RU" sz="1400" b="1">
                <a:solidFill>
                  <a:srgbClr val="FFFF00"/>
                </a:solidFill>
              </a:rPr>
              <a:t>Действует 11 муниципальных </a:t>
            </a:r>
          </a:p>
          <a:p>
            <a:r>
              <a:rPr lang="ru-RU" altLang="ru-RU" sz="1400" b="1">
                <a:solidFill>
                  <a:srgbClr val="FFFF00"/>
                </a:solidFill>
              </a:rPr>
              <a:t>программ по 3 направлениям:</a:t>
            </a:r>
          </a:p>
        </p:txBody>
      </p:sp>
      <p:pic>
        <p:nvPicPr>
          <p:cNvPr id="18464" name="Picture 7" descr="Главные &quot; Страница 65"/>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625475" y="3444875"/>
            <a:ext cx="1947863" cy="17303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47700" y="61913"/>
            <a:ext cx="8496300" cy="668337"/>
          </a:xfrm>
        </p:spPr>
        <p:txBody>
          <a:bodyPr>
            <a:normAutofit fontScale="90000"/>
          </a:bodyPr>
          <a:lstStyle/>
          <a:p>
            <a:pPr algn="ctr" eaLnBrk="1" fontAlgn="auto" hangingPunct="1">
              <a:spcAft>
                <a:spcPts val="0"/>
              </a:spcAft>
              <a:defRPr/>
            </a:pPr>
            <a:r>
              <a:rPr lang="ru-RU" sz="2000" b="1" dirty="0" smtClean="0">
                <a:solidFill>
                  <a:srgbClr val="FFFF00"/>
                </a:solidFill>
                <a:latin typeface="+mn-lt"/>
              </a:rPr>
              <a:t>ПРОГНОЗ расходов бюджета МО «</a:t>
            </a:r>
            <a:r>
              <a:rPr lang="ru-RU" sz="2000" b="1" dirty="0" err="1" smtClean="0">
                <a:solidFill>
                  <a:srgbClr val="FFFF00"/>
                </a:solidFill>
                <a:latin typeface="+mn-lt"/>
              </a:rPr>
              <a:t>Кезский</a:t>
            </a:r>
            <a:r>
              <a:rPr lang="ru-RU" sz="2000" b="1" dirty="0" smtClean="0">
                <a:solidFill>
                  <a:srgbClr val="FFFF00"/>
                </a:solidFill>
                <a:latin typeface="+mn-lt"/>
              </a:rPr>
              <a:t> </a:t>
            </a:r>
            <a:r>
              <a:rPr lang="ru-RU" sz="2000" b="1" dirty="0" err="1" smtClean="0">
                <a:solidFill>
                  <a:srgbClr val="FFFF00"/>
                </a:solidFill>
                <a:latin typeface="+mn-lt"/>
              </a:rPr>
              <a:t>район»на</a:t>
            </a:r>
            <a:r>
              <a:rPr lang="ru-RU" sz="2000" b="1" dirty="0" smtClean="0">
                <a:solidFill>
                  <a:srgbClr val="FFFF00"/>
                </a:solidFill>
                <a:latin typeface="+mn-lt"/>
              </a:rPr>
              <a:t> 2017 год</a:t>
            </a:r>
            <a:endParaRPr lang="ru-RU" sz="2000" b="1" dirty="0">
              <a:solidFill>
                <a:srgbClr val="FFFF00"/>
              </a:solidFill>
              <a:latin typeface="+mn-lt"/>
            </a:endParaRPr>
          </a:p>
        </p:txBody>
      </p:sp>
      <p:graphicFrame>
        <p:nvGraphicFramePr>
          <p:cNvPr id="7" name="Схема 6"/>
          <p:cNvGraphicFramePr/>
          <p:nvPr/>
        </p:nvGraphicFramePr>
        <p:xfrm>
          <a:off x="-612576" y="623888"/>
          <a:ext cx="6624736" cy="613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5724128" y="573375"/>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48034,6</a:t>
            </a:r>
          </a:p>
        </p:txBody>
      </p:sp>
      <p:sp>
        <p:nvSpPr>
          <p:cNvPr id="9" name="Прямоугольник 8"/>
          <p:cNvSpPr/>
          <p:nvPr/>
        </p:nvSpPr>
        <p:spPr>
          <a:xfrm>
            <a:off x="5724128" y="1018542"/>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1390</a:t>
            </a:r>
          </a:p>
        </p:txBody>
      </p:sp>
      <p:sp>
        <p:nvSpPr>
          <p:cNvPr id="10" name="Прямоугольник 9"/>
          <p:cNvSpPr/>
          <p:nvPr/>
        </p:nvSpPr>
        <p:spPr>
          <a:xfrm>
            <a:off x="5724128" y="1569890"/>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58</a:t>
            </a:r>
          </a:p>
        </p:txBody>
      </p:sp>
      <p:sp>
        <p:nvSpPr>
          <p:cNvPr id="11" name="Прямоугольник 10"/>
          <p:cNvSpPr/>
          <p:nvPr/>
        </p:nvSpPr>
        <p:spPr>
          <a:xfrm>
            <a:off x="5724128" y="2048570"/>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19463,9</a:t>
            </a:r>
          </a:p>
        </p:txBody>
      </p:sp>
      <p:sp>
        <p:nvSpPr>
          <p:cNvPr id="12" name="Прямоугольник 11"/>
          <p:cNvSpPr/>
          <p:nvPr/>
        </p:nvSpPr>
        <p:spPr>
          <a:xfrm>
            <a:off x="5715848" y="2559651"/>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257,5</a:t>
            </a:r>
          </a:p>
        </p:txBody>
      </p:sp>
      <p:sp>
        <p:nvSpPr>
          <p:cNvPr id="13" name="Прямоугольник 12"/>
          <p:cNvSpPr/>
          <p:nvPr/>
        </p:nvSpPr>
        <p:spPr>
          <a:xfrm>
            <a:off x="5715848" y="3030660"/>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6</a:t>
            </a:r>
          </a:p>
        </p:txBody>
      </p:sp>
      <p:sp>
        <p:nvSpPr>
          <p:cNvPr id="14" name="Прямоугольник 13"/>
          <p:cNvSpPr/>
          <p:nvPr/>
        </p:nvSpPr>
        <p:spPr>
          <a:xfrm>
            <a:off x="5692864" y="3529904"/>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332786,8</a:t>
            </a:r>
          </a:p>
        </p:txBody>
      </p:sp>
      <p:sp>
        <p:nvSpPr>
          <p:cNvPr id="15" name="Прямоугольник 14"/>
          <p:cNvSpPr/>
          <p:nvPr/>
        </p:nvSpPr>
        <p:spPr>
          <a:xfrm>
            <a:off x="5724128" y="4036202"/>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39695,6</a:t>
            </a:r>
          </a:p>
        </p:txBody>
      </p:sp>
      <p:sp>
        <p:nvSpPr>
          <p:cNvPr id="16" name="Прямоугольник 15"/>
          <p:cNvSpPr/>
          <p:nvPr/>
        </p:nvSpPr>
        <p:spPr>
          <a:xfrm>
            <a:off x="5692864" y="4498886"/>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24081</a:t>
            </a:r>
          </a:p>
        </p:txBody>
      </p:sp>
      <p:sp>
        <p:nvSpPr>
          <p:cNvPr id="17" name="Прямоугольник 16"/>
          <p:cNvSpPr/>
          <p:nvPr/>
        </p:nvSpPr>
        <p:spPr>
          <a:xfrm>
            <a:off x="5692864" y="4986992"/>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470</a:t>
            </a:r>
          </a:p>
        </p:txBody>
      </p:sp>
      <p:sp>
        <p:nvSpPr>
          <p:cNvPr id="18" name="Прямоугольник 17"/>
          <p:cNvSpPr/>
          <p:nvPr/>
        </p:nvSpPr>
        <p:spPr>
          <a:xfrm>
            <a:off x="5683800" y="5440552"/>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1525</a:t>
            </a:r>
          </a:p>
        </p:txBody>
      </p:sp>
      <p:sp>
        <p:nvSpPr>
          <p:cNvPr id="19" name="Прямоугольник 18"/>
          <p:cNvSpPr/>
          <p:nvPr/>
        </p:nvSpPr>
        <p:spPr>
          <a:xfrm>
            <a:off x="5683800" y="6367158"/>
            <a:ext cx="1296144" cy="363885"/>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483530,5</a:t>
            </a:r>
          </a:p>
        </p:txBody>
      </p:sp>
      <p:sp>
        <p:nvSpPr>
          <p:cNvPr id="20" name="Прямоугольник 19"/>
          <p:cNvSpPr/>
          <p:nvPr/>
        </p:nvSpPr>
        <p:spPr>
          <a:xfrm>
            <a:off x="7668344" y="573374"/>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9,9%</a:t>
            </a:r>
          </a:p>
        </p:txBody>
      </p:sp>
      <p:sp>
        <p:nvSpPr>
          <p:cNvPr id="21" name="Прямоугольник 20"/>
          <p:cNvSpPr/>
          <p:nvPr/>
        </p:nvSpPr>
        <p:spPr>
          <a:xfrm>
            <a:off x="7668344" y="1018541"/>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0,3%</a:t>
            </a:r>
          </a:p>
        </p:txBody>
      </p:sp>
      <p:sp>
        <p:nvSpPr>
          <p:cNvPr id="22" name="Прямоугольник 21"/>
          <p:cNvSpPr/>
          <p:nvPr/>
        </p:nvSpPr>
        <p:spPr>
          <a:xfrm>
            <a:off x="7672951" y="1569889"/>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0,01%</a:t>
            </a:r>
          </a:p>
        </p:txBody>
      </p:sp>
      <p:sp>
        <p:nvSpPr>
          <p:cNvPr id="23" name="Прямоугольник 22"/>
          <p:cNvSpPr/>
          <p:nvPr/>
        </p:nvSpPr>
        <p:spPr>
          <a:xfrm>
            <a:off x="7663720" y="2048569"/>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4%</a:t>
            </a:r>
          </a:p>
        </p:txBody>
      </p:sp>
      <p:sp>
        <p:nvSpPr>
          <p:cNvPr id="24" name="Прямоугольник 23"/>
          <p:cNvSpPr/>
          <p:nvPr/>
        </p:nvSpPr>
        <p:spPr>
          <a:xfrm>
            <a:off x="7658167" y="2559650"/>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1,1%</a:t>
            </a:r>
          </a:p>
        </p:txBody>
      </p:sp>
      <p:sp>
        <p:nvSpPr>
          <p:cNvPr id="25" name="Прямоугольник 24"/>
          <p:cNvSpPr/>
          <p:nvPr/>
        </p:nvSpPr>
        <p:spPr>
          <a:xfrm>
            <a:off x="7668344" y="3031765"/>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0,1%</a:t>
            </a:r>
          </a:p>
        </p:txBody>
      </p:sp>
      <p:sp>
        <p:nvSpPr>
          <p:cNvPr id="26" name="Прямоугольник 25"/>
          <p:cNvSpPr/>
          <p:nvPr/>
        </p:nvSpPr>
        <p:spPr>
          <a:xfrm>
            <a:off x="7642590" y="3491773"/>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68,8%</a:t>
            </a:r>
          </a:p>
        </p:txBody>
      </p:sp>
      <p:sp>
        <p:nvSpPr>
          <p:cNvPr id="27" name="Прямоугольник 26"/>
          <p:cNvSpPr/>
          <p:nvPr/>
        </p:nvSpPr>
        <p:spPr>
          <a:xfrm>
            <a:off x="7632335" y="4031525"/>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8,2%</a:t>
            </a:r>
          </a:p>
        </p:txBody>
      </p:sp>
      <p:sp>
        <p:nvSpPr>
          <p:cNvPr id="28" name="Прямоугольник 27"/>
          <p:cNvSpPr/>
          <p:nvPr/>
        </p:nvSpPr>
        <p:spPr>
          <a:xfrm>
            <a:off x="7642590" y="4536380"/>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5%</a:t>
            </a:r>
          </a:p>
        </p:txBody>
      </p:sp>
      <p:sp>
        <p:nvSpPr>
          <p:cNvPr id="29" name="Прямоугольник 28"/>
          <p:cNvSpPr/>
          <p:nvPr/>
        </p:nvSpPr>
        <p:spPr>
          <a:xfrm>
            <a:off x="7632335" y="4991944"/>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0,1%</a:t>
            </a:r>
          </a:p>
        </p:txBody>
      </p:sp>
      <p:sp>
        <p:nvSpPr>
          <p:cNvPr id="30" name="Прямоугольник 29"/>
          <p:cNvSpPr/>
          <p:nvPr/>
        </p:nvSpPr>
        <p:spPr>
          <a:xfrm>
            <a:off x="7663720" y="5440551"/>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0,3%</a:t>
            </a:r>
          </a:p>
        </p:txBody>
      </p:sp>
      <p:sp>
        <p:nvSpPr>
          <p:cNvPr id="19529" name="TextBox 4"/>
          <p:cNvSpPr txBox="1">
            <a:spLocks noChangeArrowheads="1"/>
          </p:cNvSpPr>
          <p:nvPr/>
        </p:nvSpPr>
        <p:spPr bwMode="auto">
          <a:xfrm>
            <a:off x="7812088" y="0"/>
            <a:ext cx="1284287" cy="322263"/>
          </a:xfrm>
          <a:prstGeom prst="rect">
            <a:avLst/>
          </a:prstGeom>
          <a:noFill/>
          <a:ln w="9525">
            <a:noFill/>
            <a:miter lim="800000"/>
            <a:headEnd/>
            <a:tailEnd/>
          </a:ln>
        </p:spPr>
        <p:txBody>
          <a:bodyPr wrap="none">
            <a:spAutoFit/>
          </a:bodyPr>
          <a:lstStyle/>
          <a:p>
            <a:pPr eaLnBrk="1" hangingPunct="1"/>
            <a:r>
              <a:rPr lang="ru-RU" altLang="ru-RU" sz="1500" b="1">
                <a:solidFill>
                  <a:srgbClr val="0000FF"/>
                </a:solidFill>
              </a:rPr>
              <a:t>тыс.рублей</a:t>
            </a:r>
          </a:p>
        </p:txBody>
      </p:sp>
      <p:sp>
        <p:nvSpPr>
          <p:cNvPr id="31" name="Прямоугольник 30"/>
          <p:cNvSpPr/>
          <p:nvPr/>
        </p:nvSpPr>
        <p:spPr>
          <a:xfrm>
            <a:off x="5683800" y="5924793"/>
            <a:ext cx="1296144"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15762,1</a:t>
            </a:r>
          </a:p>
        </p:txBody>
      </p:sp>
      <p:sp>
        <p:nvSpPr>
          <p:cNvPr id="32" name="Прямоугольник 31"/>
          <p:cNvSpPr/>
          <p:nvPr/>
        </p:nvSpPr>
        <p:spPr>
          <a:xfrm>
            <a:off x="7663720" y="5924793"/>
            <a:ext cx="864096" cy="363885"/>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FF"/>
                </a:solidFill>
              </a:rPr>
              <a:t>2,2%</a:t>
            </a:r>
          </a:p>
        </p:txBody>
      </p:sp>
      <p:cxnSp>
        <p:nvCxnSpPr>
          <p:cNvPr id="3" name="Прямая соединительная линия 2"/>
          <p:cNvCxnSpPr/>
          <p:nvPr/>
        </p:nvCxnSpPr>
        <p:spPr>
          <a:xfrm>
            <a:off x="3348038" y="6021388"/>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Диаграмма 1"/>
          <p:cNvGraphicFramePr>
            <a:graphicFrameLocks/>
          </p:cNvGraphicFramePr>
          <p:nvPr/>
        </p:nvGraphicFramePr>
        <p:xfrm>
          <a:off x="-50800" y="1362075"/>
          <a:ext cx="9245600" cy="5546725"/>
        </p:xfrm>
        <a:graphic>
          <a:graphicData uri="http://schemas.openxmlformats.org/presentationml/2006/ole">
            <p:oleObj spid="_x0000_s20482" r:id="rId3" imgW="9242337" imgH="5547841" progId="Excel.Chart.8">
              <p:embed/>
            </p:oleObj>
          </a:graphicData>
        </a:graphic>
      </p:graphicFrame>
      <p:sp>
        <p:nvSpPr>
          <p:cNvPr id="20483" name="Прямоугольник 3"/>
          <p:cNvSpPr>
            <a:spLocks noChangeArrowheads="1"/>
          </p:cNvSpPr>
          <p:nvPr/>
        </p:nvSpPr>
        <p:spPr bwMode="auto">
          <a:xfrm>
            <a:off x="0" y="0"/>
            <a:ext cx="9144000" cy="1047750"/>
          </a:xfrm>
          <a:prstGeom prst="rect">
            <a:avLst/>
          </a:prstGeom>
          <a:noFill/>
          <a:ln w="9525">
            <a:noFill/>
            <a:miter lim="800000"/>
            <a:headEnd/>
            <a:tailEnd/>
          </a:ln>
        </p:spPr>
        <p:txBody>
          <a:bodyPr>
            <a:spAutoFit/>
          </a:bodyPr>
          <a:lstStyle/>
          <a:p>
            <a:pPr algn="ctr">
              <a:lnSpc>
                <a:spcPct val="115000"/>
              </a:lnSpc>
            </a:pPr>
            <a:r>
              <a:rPr lang="ru-RU" altLang="ru-RU">
                <a:solidFill>
                  <a:schemeClr val="bg1"/>
                </a:solidFill>
                <a:latin typeface="Calibri" pitchFamily="34" charset="0"/>
                <a:ea typeface="Calibri" pitchFamily="34" charset="0"/>
                <a:cs typeface="Times New Roman" pitchFamily="18" charset="0"/>
              </a:rPr>
              <a:t>Распределение межбюджетных трансфертов из бюджета</a:t>
            </a:r>
          </a:p>
          <a:p>
            <a:pPr algn="ctr">
              <a:lnSpc>
                <a:spcPct val="115000"/>
              </a:lnSpc>
            </a:pPr>
            <a:r>
              <a:rPr lang="ru-RU" altLang="ru-RU">
                <a:solidFill>
                  <a:schemeClr val="bg1"/>
                </a:solidFill>
                <a:latin typeface="Calibri" pitchFamily="34" charset="0"/>
                <a:ea typeface="Calibri" pitchFamily="34" charset="0"/>
                <a:cs typeface="Times New Roman" pitchFamily="18" charset="0"/>
              </a:rPr>
              <a:t>муниципального образования "Кезский район"</a:t>
            </a:r>
          </a:p>
          <a:p>
            <a:pPr algn="ctr">
              <a:lnSpc>
                <a:spcPct val="115000"/>
              </a:lnSpc>
            </a:pPr>
            <a:r>
              <a:rPr lang="ru-RU" altLang="ru-RU">
                <a:solidFill>
                  <a:schemeClr val="bg1"/>
                </a:solidFill>
                <a:latin typeface="Calibri" pitchFamily="34" charset="0"/>
                <a:ea typeface="Calibri" pitchFamily="34" charset="0"/>
                <a:cs typeface="Times New Roman" pitchFamily="18" charset="0"/>
              </a:rPr>
              <a:t>на 2017 год</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defTabSz="914400" eaLnBrk="1" hangingPunct="1">
              <a:defRPr/>
            </a:pPr>
            <a:r>
              <a:rPr lang="ru-RU" altLang="ru-RU" sz="2000" cap="none" dirty="0">
                <a:ln>
                  <a:noFill/>
                </a:ln>
                <a:solidFill>
                  <a:prstClr val="black"/>
                </a:solidFill>
                <a:latin typeface="Arial" pitchFamily="34" charset="0"/>
                <a:ea typeface="+mn-ea"/>
                <a:cs typeface="Arial" pitchFamily="34" charset="0"/>
              </a:rPr>
              <a:t>Контактная информация</a:t>
            </a:r>
            <a:r>
              <a:rPr lang="en-US" altLang="ru-RU" sz="2000" cap="none" dirty="0">
                <a:ln>
                  <a:noFill/>
                </a:ln>
                <a:solidFill>
                  <a:prstClr val="black"/>
                </a:solidFill>
                <a:latin typeface="Arial" pitchFamily="34" charset="0"/>
                <a:ea typeface="+mn-ea"/>
                <a:cs typeface="Arial" pitchFamily="34" charset="0"/>
              </a:rPr>
              <a:t/>
            </a:r>
            <a:br>
              <a:rPr lang="en-US" altLang="ru-RU" sz="2000" cap="none" dirty="0">
                <a:ln>
                  <a:noFill/>
                </a:ln>
                <a:solidFill>
                  <a:prstClr val="black"/>
                </a:solidFill>
                <a:latin typeface="Arial" pitchFamily="34" charset="0"/>
                <a:ea typeface="+mn-ea"/>
                <a:cs typeface="Arial" pitchFamily="34" charset="0"/>
              </a:rPr>
            </a:br>
            <a:r>
              <a:rPr lang="en-US" altLang="ru-RU" sz="2000" cap="none" dirty="0">
                <a:ln>
                  <a:noFill/>
                </a:ln>
                <a:solidFill>
                  <a:prstClr val="black"/>
                </a:solidFill>
                <a:latin typeface="Arial" pitchFamily="34" charset="0"/>
                <a:ea typeface="+mn-ea"/>
                <a:cs typeface="Arial" pitchFamily="34" charset="0"/>
              </a:rPr>
              <a:t/>
            </a:r>
            <a:br>
              <a:rPr lang="en-US" altLang="ru-RU" sz="2000" cap="none" dirty="0">
                <a:ln>
                  <a:noFill/>
                </a:ln>
                <a:solidFill>
                  <a:prstClr val="black"/>
                </a:solidFill>
                <a:latin typeface="Arial" pitchFamily="34" charset="0"/>
                <a:ea typeface="+mn-ea"/>
                <a:cs typeface="Arial" pitchFamily="34" charset="0"/>
              </a:rPr>
            </a:br>
            <a:r>
              <a:rPr lang="ru-RU" altLang="ru-RU" sz="2000" cap="none" dirty="0">
                <a:ln>
                  <a:noFill/>
                </a:ln>
                <a:solidFill>
                  <a:prstClr val="black"/>
                </a:solidFill>
                <a:latin typeface="Arial" pitchFamily="34" charset="0"/>
                <a:ea typeface="+mn-ea"/>
                <a:cs typeface="Arial" pitchFamily="34" charset="0"/>
              </a:rPr>
              <a:t>«Бюджет для граждан»</a:t>
            </a:r>
            <a:br>
              <a:rPr lang="ru-RU" altLang="ru-RU" sz="2000" cap="none" dirty="0">
                <a:ln>
                  <a:noFill/>
                </a:ln>
                <a:solidFill>
                  <a:prstClr val="black"/>
                </a:solidFill>
                <a:latin typeface="Arial" pitchFamily="34" charset="0"/>
                <a:ea typeface="+mn-ea"/>
                <a:cs typeface="Arial" pitchFamily="34" charset="0"/>
              </a:rPr>
            </a:br>
            <a:r>
              <a:rPr lang="ru-RU" altLang="ru-RU" sz="2000" cap="none" dirty="0">
                <a:ln>
                  <a:noFill/>
                </a:ln>
                <a:solidFill>
                  <a:prstClr val="black"/>
                </a:solidFill>
                <a:latin typeface="Arial" pitchFamily="34" charset="0"/>
                <a:ea typeface="+mn-ea"/>
                <a:cs typeface="Arial" pitchFamily="34" charset="0"/>
              </a:rPr>
              <a:t>подготовлен Управлением финансов Администрации муниципального образования «</a:t>
            </a:r>
            <a:r>
              <a:rPr lang="ru-RU" altLang="ru-RU" sz="2000" cap="none" dirty="0" err="1">
                <a:ln>
                  <a:noFill/>
                </a:ln>
                <a:solidFill>
                  <a:prstClr val="black"/>
                </a:solidFill>
                <a:latin typeface="Arial" pitchFamily="34" charset="0"/>
                <a:ea typeface="+mn-ea"/>
                <a:cs typeface="Arial" pitchFamily="34" charset="0"/>
              </a:rPr>
              <a:t>Кезский</a:t>
            </a:r>
            <a:r>
              <a:rPr lang="ru-RU" altLang="ru-RU" sz="2000" cap="none" dirty="0">
                <a:ln>
                  <a:noFill/>
                </a:ln>
                <a:solidFill>
                  <a:prstClr val="black"/>
                </a:solidFill>
                <a:latin typeface="Arial" pitchFamily="34" charset="0"/>
                <a:ea typeface="+mn-ea"/>
                <a:cs typeface="Arial" pitchFamily="34" charset="0"/>
              </a:rPr>
              <a:t> район»  </a:t>
            </a:r>
            <a:r>
              <a:rPr lang="ru-RU" altLang="ru-RU" sz="2000" b="1" cap="none" dirty="0">
                <a:ln>
                  <a:noFill/>
                </a:ln>
                <a:solidFill>
                  <a:prstClr val="black"/>
                </a:solidFill>
                <a:latin typeface="Arial" pitchFamily="34" charset="0"/>
                <a:ea typeface="+mn-ea"/>
                <a:cs typeface="Arial" pitchFamily="34" charset="0"/>
              </a:rPr>
              <a:t/>
            </a:r>
            <a:br>
              <a:rPr lang="ru-RU" altLang="ru-RU" sz="2000" b="1" cap="none" dirty="0">
                <a:ln>
                  <a:noFill/>
                </a:ln>
                <a:solidFill>
                  <a:prstClr val="black"/>
                </a:solidFill>
                <a:latin typeface="Arial" pitchFamily="34" charset="0"/>
                <a:ea typeface="+mn-ea"/>
                <a:cs typeface="Arial" pitchFamily="34" charset="0"/>
              </a:rPr>
            </a:br>
            <a:endParaRPr lang="ru-RU" sz="2000" dirty="0"/>
          </a:p>
        </p:txBody>
      </p:sp>
      <p:sp>
        <p:nvSpPr>
          <p:cNvPr id="21507" name="Прямоугольник 4"/>
          <p:cNvSpPr>
            <a:spLocks noChangeArrowheads="1"/>
          </p:cNvSpPr>
          <p:nvPr/>
        </p:nvSpPr>
        <p:spPr bwMode="auto">
          <a:xfrm>
            <a:off x="0" y="2708275"/>
            <a:ext cx="9144000" cy="3278188"/>
          </a:xfrm>
          <a:prstGeom prst="rect">
            <a:avLst/>
          </a:prstGeom>
          <a:noFill/>
          <a:ln w="9525">
            <a:noFill/>
            <a:miter lim="800000"/>
            <a:headEnd/>
            <a:tailEnd/>
          </a:ln>
        </p:spPr>
        <p:txBody>
          <a:bodyPr>
            <a:spAutoFit/>
          </a:bodyPr>
          <a:lstStyle/>
          <a:p>
            <a:pPr>
              <a:lnSpc>
                <a:spcPct val="115000"/>
              </a:lnSpc>
            </a:pPr>
            <a:r>
              <a:rPr lang="ru-RU" b="1">
                <a:solidFill>
                  <a:schemeClr val="bg1"/>
                </a:solidFill>
                <a:latin typeface="Times New Roman" pitchFamily="18" charset="0"/>
                <a:ea typeface="Calibri" pitchFamily="34" charset="0"/>
                <a:cs typeface="Times New Roman" pitchFamily="18" charset="0"/>
              </a:rPr>
              <a:t>Руководитель:</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a:solidFill>
                  <a:schemeClr val="bg1"/>
                </a:solidFill>
                <a:latin typeface="Times New Roman" pitchFamily="18" charset="0"/>
                <a:ea typeface="Calibri" pitchFamily="34" charset="0"/>
                <a:cs typeface="Times New Roman" pitchFamily="18" charset="0"/>
              </a:rPr>
              <a:t>Заместитель Главы Администрации МО «Кезский район» по финансовым вопросам – начальник Управления финансов – Шушакова Ираида Анатольевна</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a:solidFill>
                  <a:schemeClr val="bg1"/>
                </a:solidFill>
                <a:latin typeface="Times New Roman" pitchFamily="18" charset="0"/>
                <a:ea typeface="Calibri" pitchFamily="34" charset="0"/>
                <a:cs typeface="Times New Roman" pitchFamily="18" charset="0"/>
              </a:rPr>
              <a:t> </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Адрес:</a:t>
            </a:r>
            <a:r>
              <a:rPr lang="ru-RU">
                <a:solidFill>
                  <a:schemeClr val="bg1"/>
                </a:solidFill>
                <a:latin typeface="Times New Roman" pitchFamily="18" charset="0"/>
                <a:ea typeface="Calibri" pitchFamily="34" charset="0"/>
                <a:cs typeface="Times New Roman" pitchFamily="18" charset="0"/>
              </a:rPr>
              <a:t> 427580, Удмуртская Республика, п.Кез, ул.Кирова, 5</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График приема граждан:</a:t>
            </a:r>
            <a:r>
              <a:rPr lang="ru-RU">
                <a:solidFill>
                  <a:schemeClr val="bg1"/>
                </a:solidFill>
                <a:latin typeface="Times New Roman" pitchFamily="18" charset="0"/>
                <a:ea typeface="Calibri" pitchFamily="34" charset="0"/>
                <a:cs typeface="Times New Roman" pitchFamily="18" charset="0"/>
              </a:rPr>
              <a:t> четверг с 16.00 до 19.00</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Телефон:</a:t>
            </a:r>
            <a:r>
              <a:rPr lang="ru-RU">
                <a:solidFill>
                  <a:schemeClr val="bg1"/>
                </a:solidFill>
                <a:latin typeface="Times New Roman" pitchFamily="18" charset="0"/>
                <a:ea typeface="Calibri" pitchFamily="34" charset="0"/>
                <a:cs typeface="Times New Roman" pitchFamily="18" charset="0"/>
              </a:rPr>
              <a:t>8(34158)31194</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Факс:</a:t>
            </a:r>
            <a:r>
              <a:rPr lang="ru-RU">
                <a:solidFill>
                  <a:schemeClr val="bg1"/>
                </a:solidFill>
                <a:latin typeface="Times New Roman" pitchFamily="18" charset="0"/>
                <a:ea typeface="Calibri" pitchFamily="34" charset="0"/>
                <a:cs typeface="Times New Roman" pitchFamily="18" charset="0"/>
              </a:rPr>
              <a:t>	 8(34158)31280</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Адрес электронной почты:</a:t>
            </a:r>
            <a:r>
              <a:rPr lang="ru-RU">
                <a:solidFill>
                  <a:schemeClr val="bg1"/>
                </a:solidFill>
                <a:latin typeface="Times New Roman" pitchFamily="18" charset="0"/>
                <a:ea typeface="Calibri" pitchFamily="34" charset="0"/>
                <a:cs typeface="Times New Roman" pitchFamily="18" charset="0"/>
              </a:rPr>
              <a:t> </a:t>
            </a:r>
            <a:r>
              <a:rPr lang="en-US" u="sng">
                <a:solidFill>
                  <a:schemeClr val="bg1"/>
                </a:solidFill>
                <a:latin typeface="Times New Roman" pitchFamily="18" charset="0"/>
                <a:ea typeface="Calibri" pitchFamily="34" charset="0"/>
                <a:cs typeface="Times New Roman" pitchFamily="18" charset="0"/>
                <a:hlinkClick r:id="rId2"/>
              </a:rPr>
              <a:t>minfin</a:t>
            </a:r>
            <a:r>
              <a:rPr lang="ru-RU" u="sng">
                <a:solidFill>
                  <a:schemeClr val="bg1"/>
                </a:solidFill>
                <a:latin typeface="Times New Roman" pitchFamily="18" charset="0"/>
                <a:ea typeface="Calibri" pitchFamily="34" charset="0"/>
                <a:cs typeface="Times New Roman" pitchFamily="18" charset="0"/>
                <a:hlinkClick r:id="rId2"/>
              </a:rPr>
              <a:t>12@</a:t>
            </a:r>
            <a:r>
              <a:rPr lang="en-US" u="sng">
                <a:solidFill>
                  <a:schemeClr val="bg1"/>
                </a:solidFill>
                <a:latin typeface="Times New Roman" pitchFamily="18" charset="0"/>
                <a:ea typeface="Calibri" pitchFamily="34" charset="0"/>
                <a:cs typeface="Times New Roman" pitchFamily="18" charset="0"/>
                <a:hlinkClick r:id="rId2"/>
              </a:rPr>
              <a:t>udmnet</a:t>
            </a:r>
            <a:r>
              <a:rPr lang="ru-RU" u="sng">
                <a:solidFill>
                  <a:schemeClr val="bg1"/>
                </a:solidFill>
                <a:latin typeface="Times New Roman" pitchFamily="18" charset="0"/>
                <a:ea typeface="Calibri" pitchFamily="34" charset="0"/>
                <a:cs typeface="Times New Roman" pitchFamily="18" charset="0"/>
                <a:hlinkClick r:id="rId2"/>
              </a:rPr>
              <a:t>.</a:t>
            </a:r>
            <a:r>
              <a:rPr lang="en-US" u="sng">
                <a:solidFill>
                  <a:schemeClr val="bg1"/>
                </a:solidFill>
                <a:latin typeface="Times New Roman" pitchFamily="18" charset="0"/>
                <a:ea typeface="Calibri" pitchFamily="34" charset="0"/>
                <a:cs typeface="Times New Roman" pitchFamily="18" charset="0"/>
                <a:hlinkClick r:id="rId2"/>
              </a:rPr>
              <a:t>ru</a:t>
            </a:r>
            <a:endParaRPr lang="ru-RU" sz="1100">
              <a:solidFill>
                <a:schemeClr val="bg1"/>
              </a:solidFill>
              <a:latin typeface="Calibri" pitchFamily="34" charset="0"/>
              <a:ea typeface="Calibri" pitchFamily="34" charset="0"/>
              <a:cs typeface="Times New Roman" pitchFamily="18" charset="0"/>
            </a:endParaRPr>
          </a:p>
          <a:p>
            <a:pPr>
              <a:lnSpc>
                <a:spcPct val="115000"/>
              </a:lnSpc>
            </a:pPr>
            <a:r>
              <a:rPr lang="ru-RU" b="1">
                <a:solidFill>
                  <a:schemeClr val="bg1"/>
                </a:solidFill>
                <a:latin typeface="Times New Roman" pitchFamily="18" charset="0"/>
                <a:ea typeface="Calibri" pitchFamily="34" charset="0"/>
                <a:cs typeface="Times New Roman" pitchFamily="18" charset="0"/>
              </a:rPr>
              <a:t>Режим работы:</a:t>
            </a:r>
            <a:r>
              <a:rPr lang="ru-RU">
                <a:solidFill>
                  <a:schemeClr val="bg1"/>
                </a:solidFill>
                <a:latin typeface="Times New Roman" pitchFamily="18" charset="0"/>
                <a:ea typeface="Calibri" pitchFamily="34" charset="0"/>
                <a:cs typeface="Times New Roman" pitchFamily="18" charset="0"/>
              </a:rPr>
              <a:t> с понедельника по пятницу с 8.00 до 17.15, обед с 12.00 до 13.00</a:t>
            </a:r>
            <a:endParaRPr lang="ru-RU" sz="1100">
              <a:solidFill>
                <a:schemeClr val="bg1"/>
              </a:solidFill>
              <a:latin typeface="Calibri" pitchFamily="34" charset="0"/>
              <a:ea typeface="Calibri" pitchFamily="34"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4"/>
          <p:cNvSpPr>
            <a:spLocks noChangeArrowheads="1"/>
          </p:cNvSpPr>
          <p:nvPr/>
        </p:nvSpPr>
        <p:spPr bwMode="auto">
          <a:xfrm>
            <a:off x="0" y="0"/>
            <a:ext cx="9144000" cy="6500813"/>
          </a:xfrm>
          <a:prstGeom prst="rect">
            <a:avLst/>
          </a:prstGeom>
          <a:noFill/>
          <a:ln w="9525">
            <a:noFill/>
            <a:miter lim="800000"/>
            <a:headEnd/>
            <a:tailEnd/>
          </a:ln>
        </p:spPr>
        <p:txBody>
          <a:bodyPr>
            <a:spAutoFit/>
          </a:bodyPr>
          <a:lstStyle/>
          <a:p>
            <a:pPr algn="ctr">
              <a:lnSpc>
                <a:spcPct val="115000"/>
              </a:lnSpc>
              <a:spcAft>
                <a:spcPts val="1000"/>
              </a:spcAft>
            </a:pPr>
            <a:r>
              <a:rPr lang="ru-RU" altLang="ru-RU" sz="1400" b="1">
                <a:ea typeface="Calibri" pitchFamily="34" charset="0"/>
                <a:cs typeface="Times New Roman" pitchFamily="18" charset="0"/>
              </a:rPr>
              <a:t>АЗБУКА БЮДЖЕТА</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1272D"/>
                </a:solidFill>
                <a:ea typeface="Calibri" pitchFamily="34" charset="0"/>
                <a:cs typeface="Times New Roman" pitchFamily="18" charset="0"/>
              </a:rPr>
              <a:t>Бюджет</a:t>
            </a:r>
            <a:r>
              <a:rPr lang="ru-RU" altLang="ru-RU" sz="1400">
                <a:ea typeface="Calibri" pitchFamily="34" charset="0"/>
                <a:cs typeface="Times New Roman" pitchFamily="18" charset="0"/>
              </a:rPr>
              <a:t> — (от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altLang="ru-RU" sz="1400" b="1">
                <a:solidFill>
                  <a:srgbClr val="C00000"/>
                </a:solidFill>
                <a:ea typeface="Calibri" pitchFamily="34" charset="0"/>
                <a:cs typeface="Times New Roman" pitchFamily="18" charset="0"/>
              </a:rPr>
              <a:t>Бюджет муниципального образования</a:t>
            </a:r>
            <a:r>
              <a:rPr lang="ru-RU" altLang="ru-RU" sz="1400" b="1">
                <a:solidFill>
                  <a:srgbClr val="C1272D"/>
                </a:solidFill>
                <a:ea typeface="Calibri" pitchFamily="34" charset="0"/>
                <a:cs typeface="Times New Roman" pitchFamily="18" charset="0"/>
              </a:rPr>
              <a:t> </a:t>
            </a:r>
            <a:r>
              <a:rPr lang="ru-RU" altLang="ru-RU" sz="1400">
                <a:ea typeface="Calibri" pitchFamily="34" charset="0"/>
                <a:cs typeface="Times New Roman" pitchFamily="18" charset="0"/>
              </a:rPr>
              <a:t>— фонд денежных средств, предназначенный для финансирования функций, отнесенных к предметам ведения местного самоуправления</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Бюджет консолидированный</a:t>
            </a:r>
            <a:r>
              <a:rPr lang="ru-RU" altLang="ru-RU" sz="1400" b="1">
                <a:solidFill>
                  <a:srgbClr val="C1272D"/>
                </a:solidFill>
                <a:ea typeface="Calibri" pitchFamily="34" charset="0"/>
                <a:cs typeface="Times New Roman" pitchFamily="18" charset="0"/>
              </a:rPr>
              <a:t> </a:t>
            </a:r>
            <a:r>
              <a:rPr lang="ru-RU" altLang="ru-RU" sz="1400">
                <a:ea typeface="Calibri" pitchFamily="34" charset="0"/>
                <a:cs typeface="Times New Roman" pitchFamily="18" charset="0"/>
              </a:rPr>
              <a:t>—  включает в себя бюджет муниципального района и бюджеты муниципальных образований поселений, входящих в состав данного муниципального района.</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Муниципальное учреждение </a:t>
            </a:r>
            <a:r>
              <a:rPr lang="ru-RU" altLang="ru-RU" sz="1400">
                <a:ea typeface="Calibri" pitchFamily="34" charset="0"/>
                <a:cs typeface="Times New Roman" pitchFamily="18" charset="0"/>
              </a:rPr>
              <a:t>—</a:t>
            </a:r>
            <a:r>
              <a:rPr lang="ru-RU" altLang="ru-RU" sz="1400" b="1">
                <a:solidFill>
                  <a:srgbClr val="C00000"/>
                </a:solidFill>
                <a:ea typeface="Calibri" pitchFamily="34" charset="0"/>
                <a:cs typeface="Times New Roman" pitchFamily="18" charset="0"/>
              </a:rPr>
              <a:t> </a:t>
            </a:r>
            <a:r>
              <a:rPr lang="ru-RU" altLang="ru-RU" sz="1400">
                <a:ea typeface="Calibri" pitchFamily="34" charset="0"/>
                <a:cs typeface="Times New Roman" pitchFamily="18" charset="0"/>
              </a:rPr>
              <a:t>некоммерческая организация, созданная муниципальным образованием для оказания муниципальных услуг, выполнения работ:</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Бюджетное учреждение </a:t>
            </a:r>
            <a:r>
              <a:rPr lang="ru-RU" altLang="ru-RU" sz="1400">
                <a:ea typeface="Calibri" pitchFamily="34" charset="0"/>
                <a:cs typeface="Times New Roman" pitchFamily="18" charset="0"/>
              </a:rPr>
              <a:t>—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Автономное учреждение </a:t>
            </a:r>
            <a:r>
              <a:rPr lang="ru-RU" altLang="ru-RU" sz="1400">
                <a:ea typeface="Calibri" pitchFamily="34" charset="0"/>
                <a:cs typeface="Times New Roman" pitchFamily="18" charset="0"/>
              </a:rPr>
              <a:t>— </a:t>
            </a:r>
            <a:r>
              <a:rPr lang="ru-RU" altLang="ru-RU" sz="1400">
                <a:solidFill>
                  <a:srgbClr val="000000"/>
                </a:solidFill>
                <a:ea typeface="Calibri" pitchFamily="34" charset="0"/>
                <a:cs typeface="Times New Roman" pitchFamily="18" charset="0"/>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endParaRPr lang="ru-RU" altLang="ru-RU" sz="1400">
              <a:latin typeface="Calibri" pitchFamily="34"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Казенное учреждение</a:t>
            </a:r>
            <a:r>
              <a:rPr lang="ru-RU" altLang="ru-RU" sz="1400" b="1">
                <a:solidFill>
                  <a:srgbClr val="C1272D"/>
                </a:solidFill>
                <a:ea typeface="Calibri" pitchFamily="34" charset="0"/>
                <a:cs typeface="Times New Roman" pitchFamily="18" charset="0"/>
              </a:rPr>
              <a:t> </a:t>
            </a:r>
            <a:r>
              <a:rPr lang="ru-RU" altLang="ru-RU" sz="1400">
                <a:solidFill>
                  <a:srgbClr val="750009"/>
                </a:solidFill>
                <a:ea typeface="Calibri" pitchFamily="34" charset="0"/>
                <a:cs typeface="Times New Roman" pitchFamily="18" charset="0"/>
              </a:rPr>
              <a:t>—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altLang="ru-RU" sz="1400" b="1">
              <a:solidFill>
                <a:srgbClr val="750009"/>
              </a:solidFill>
              <a:latin typeface="Times New Roman" pitchFamily="18" charset="0"/>
              <a:ea typeface="Calibri" pitchFamily="34" charset="0"/>
              <a:cs typeface="Times New Roman" pitchFamily="18" charset="0"/>
            </a:endParaRPr>
          </a:p>
          <a:p>
            <a:pPr algn="just"/>
            <a:r>
              <a:rPr lang="ru-RU" altLang="ru-RU" sz="1400" b="1">
                <a:solidFill>
                  <a:srgbClr val="C00000"/>
                </a:solidFill>
                <a:ea typeface="Calibri" pitchFamily="34" charset="0"/>
                <a:cs typeface="Times New Roman" pitchFamily="18" charset="0"/>
              </a:rPr>
              <a:t>Муниципальная программа </a:t>
            </a:r>
            <a:r>
              <a:rPr lang="ru-RU" altLang="ru-RU" sz="1400">
                <a:ea typeface="Calibri" pitchFamily="34" charset="0"/>
                <a:cs typeface="Times New Roman" pitchFamily="18" charset="0"/>
              </a:rPr>
              <a:t>— </a:t>
            </a:r>
            <a:r>
              <a:rPr lang="ru-RU" altLang="ru-RU" sz="1400">
                <a:solidFill>
                  <a:srgbClr val="000000"/>
                </a:solidFill>
                <a:ea typeface="Calibri" pitchFamily="34" charset="0"/>
                <a:cs typeface="Times New Roman" pitchFamily="18" charset="0"/>
              </a:rPr>
              <a:t>документ муниципального стратегического планирования,представляющий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endParaRPr lang="ru-RU" altLang="ru-RU" sz="1400">
              <a:latin typeface="Calibri" pitchFamily="34" charset="0"/>
              <a:ea typeface="Calibri" pitchFamily="34"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pPr marL="179388" algn="just"/>
            <a:r>
              <a:rPr lang="ru-RU" altLang="ru-RU" sz="1400" b="1">
                <a:solidFill>
                  <a:srgbClr val="C1272D"/>
                </a:solidFill>
                <a:cs typeface="Times New Roman" pitchFamily="18" charset="0"/>
              </a:rPr>
              <a:t>Муниципальный долг </a:t>
            </a:r>
            <a:r>
              <a:rPr lang="ru-RU" altLang="ru-RU" sz="1400">
                <a:ea typeface="Calibri" pitchFamily="34" charset="0"/>
                <a:cs typeface="Times New Roman" pitchFamily="18" charset="0"/>
              </a:rPr>
              <a:t>— о</a:t>
            </a:r>
            <a:r>
              <a:rPr lang="ru-RU" altLang="ru-RU" sz="1400">
                <a:cs typeface="Times New Roman" pitchFamily="18" charset="0"/>
              </a:rPr>
              <a:t>бязательства муниципального района по полученным кредитам, предоставленным гарантиям перед кредиторами по обязательствам заемщиков.</a:t>
            </a:r>
            <a:r>
              <a:rPr lang="ru-RU" altLang="ru-RU" sz="1400" b="1">
                <a:solidFill>
                  <a:srgbClr val="C1272D"/>
                </a:solidFill>
                <a:cs typeface="Times New Roman" pitchFamily="18" charset="0"/>
              </a:rPr>
              <a:t> </a:t>
            </a:r>
            <a:endParaRPr lang="ru-RU" altLang="ru-RU" sz="1400" b="1">
              <a:solidFill>
                <a:srgbClr val="750009"/>
              </a:solidFill>
              <a:latin typeface="Times New Roman" pitchFamily="18" charset="0"/>
              <a:cs typeface="Times New Roman" pitchFamily="18" charset="0"/>
            </a:endParaRPr>
          </a:p>
          <a:p>
            <a:pPr marL="179388" algn="just"/>
            <a:r>
              <a:rPr lang="ru-RU" altLang="ru-RU" sz="1400" b="1">
                <a:solidFill>
                  <a:srgbClr val="C1272D"/>
                </a:solidFill>
                <a:cs typeface="Times New Roman" pitchFamily="18" charset="0"/>
              </a:rPr>
              <a:t>Доходы бюджета</a:t>
            </a:r>
            <a:r>
              <a:rPr lang="ru-RU" altLang="ru-RU" sz="1400">
                <a:solidFill>
                  <a:srgbClr val="750009"/>
                </a:solidFill>
                <a:cs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a:t>
            </a:r>
            <a:r>
              <a:rPr lang="ru-RU" altLang="ru-RU" sz="1400" b="1">
                <a:solidFill>
                  <a:srgbClr val="750009"/>
                </a:solidFill>
                <a:cs typeface="Times New Roman" pitchFamily="18" charset="0"/>
              </a:rPr>
              <a:t>Не включаются</a:t>
            </a:r>
            <a:r>
              <a:rPr lang="ru-RU" altLang="ru-RU" sz="1400">
                <a:solidFill>
                  <a:srgbClr val="750009"/>
                </a:solidFill>
                <a:cs typeface="Times New Roman" pitchFamily="18" charset="0"/>
              </a:rPr>
              <a:t> в состав доходов кредиты, доходы от выпуска ценных бумаг, полученные государством (органами местного самоуправления).</a:t>
            </a:r>
            <a:endParaRPr lang="ru-RU" altLang="ru-RU" sz="1400" b="1">
              <a:solidFill>
                <a:srgbClr val="750009"/>
              </a:solidFill>
              <a:latin typeface="Times New Roman" pitchFamily="18" charset="0"/>
              <a:cs typeface="Times New Roman" pitchFamily="18" charset="0"/>
            </a:endParaRPr>
          </a:p>
          <a:p>
            <a:pPr marL="179388"/>
            <a:r>
              <a:rPr lang="ru-RU" altLang="ru-RU" sz="1400" b="1">
                <a:solidFill>
                  <a:srgbClr val="C1272D"/>
                </a:solidFill>
                <a:cs typeface="Times New Roman" pitchFamily="18" charset="0"/>
              </a:rPr>
              <a:t>Расходы бюджета</a:t>
            </a:r>
            <a:r>
              <a:rPr lang="ru-RU" altLang="ru-RU" sz="1400">
                <a:solidFill>
                  <a:srgbClr val="750009"/>
                </a:solidFill>
                <a:cs typeface="Times New Roman" pitchFamily="18" charset="0"/>
              </a:rPr>
              <a:t> — выплачиваемые из бюджета денежные средства.</a:t>
            </a:r>
            <a:endParaRPr lang="ru-RU" altLang="ru-RU" sz="1400" b="1">
              <a:solidFill>
                <a:srgbClr val="750009"/>
              </a:solidFill>
              <a:latin typeface="Times New Roman" pitchFamily="18" charset="0"/>
              <a:cs typeface="Times New Roman" pitchFamily="18" charset="0"/>
            </a:endParaRPr>
          </a:p>
          <a:p>
            <a:pPr marL="179388"/>
            <a:r>
              <a:rPr lang="ru-RU" altLang="ru-RU" sz="1400" b="1">
                <a:solidFill>
                  <a:srgbClr val="C1272D"/>
                </a:solidFill>
                <a:cs typeface="Times New Roman" pitchFamily="18" charset="0"/>
              </a:rPr>
              <a:t>Дефицит бюджета</a:t>
            </a:r>
            <a:r>
              <a:rPr lang="ru-RU" altLang="ru-RU" sz="1400">
                <a:solidFill>
                  <a:srgbClr val="750009"/>
                </a:solidFill>
                <a:cs typeface="Times New Roman" pitchFamily="18" charset="0"/>
              </a:rPr>
              <a:t> —</a:t>
            </a:r>
            <a:r>
              <a:rPr lang="ru-RU" altLang="ru-RU" sz="1400" b="1">
                <a:solidFill>
                  <a:srgbClr val="750009"/>
                </a:solidFill>
                <a:cs typeface="Times New Roman" pitchFamily="18" charset="0"/>
              </a:rPr>
              <a:t> </a:t>
            </a:r>
            <a:r>
              <a:rPr lang="ru-RU" altLang="ru-RU" sz="1400">
                <a:solidFill>
                  <a:srgbClr val="750009"/>
                </a:solidFill>
                <a:cs typeface="Times New Roman" pitchFamily="18" charset="0"/>
              </a:rPr>
              <a:t>превышение </a:t>
            </a:r>
            <a:r>
              <a:rPr lang="ru-RU" altLang="ru-RU" sz="1400">
                <a:solidFill>
                  <a:srgbClr val="750009"/>
                </a:solidFill>
                <a:cs typeface="Times New Roman" pitchFamily="18" charset="0"/>
                <a:hlinkClick r:id="rId2" tooltip="Переход на расходы бюджета"/>
              </a:rPr>
              <a:t>расходов бюджета</a:t>
            </a:r>
            <a:r>
              <a:rPr lang="ru-RU" altLang="ru-RU" sz="1400">
                <a:solidFill>
                  <a:srgbClr val="750009"/>
                </a:solidFill>
                <a:cs typeface="Times New Roman" pitchFamily="18" charset="0"/>
              </a:rPr>
              <a:t> над его доходами.</a:t>
            </a:r>
            <a:endParaRPr lang="ru-RU" altLang="ru-RU" sz="1400" b="1">
              <a:solidFill>
                <a:srgbClr val="750009"/>
              </a:solidFill>
              <a:latin typeface="Times New Roman" pitchFamily="18" charset="0"/>
              <a:cs typeface="Times New Roman" pitchFamily="18" charset="0"/>
            </a:endParaRPr>
          </a:p>
          <a:p>
            <a:pPr marL="179388"/>
            <a:r>
              <a:rPr lang="ru-RU" altLang="ru-RU" sz="1400" b="1">
                <a:solidFill>
                  <a:srgbClr val="C1272D"/>
                </a:solidFill>
                <a:cs typeface="Times New Roman" pitchFamily="18" charset="0"/>
              </a:rPr>
              <a:t>Профицит бюджета</a:t>
            </a:r>
            <a:r>
              <a:rPr lang="ru-RU" altLang="ru-RU" sz="1400">
                <a:solidFill>
                  <a:srgbClr val="750009"/>
                </a:solidFill>
                <a:cs typeface="Times New Roman" pitchFamily="18" charset="0"/>
              </a:rPr>
              <a:t> — превышение доходов бюджета над его расходами.</a:t>
            </a:r>
            <a:endParaRPr lang="ru-RU" altLang="ru-RU" sz="1400" b="1">
              <a:solidFill>
                <a:srgbClr val="750009"/>
              </a:solidFill>
              <a:latin typeface="Times New Roman" pitchFamily="18" charset="0"/>
              <a:cs typeface="Times New Roman" pitchFamily="18" charset="0"/>
            </a:endParaRPr>
          </a:p>
          <a:p>
            <a:pPr marL="179388" algn="just"/>
            <a:r>
              <a:rPr lang="ru-RU" altLang="ru-RU" sz="1400" b="1">
                <a:solidFill>
                  <a:srgbClr val="C1272D"/>
                </a:solidFill>
                <a:cs typeface="Times New Roman" pitchFamily="18" charset="0"/>
              </a:rPr>
              <a:t>Межбюджетные отношения </a:t>
            </a:r>
            <a:r>
              <a:rPr lang="ru-RU" altLang="ru-RU" sz="1400">
                <a:solidFill>
                  <a:srgbClr val="750009"/>
                </a:solidFill>
                <a:cs typeface="Times New Roman" pitchFamily="18"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altLang="ru-RU" sz="1400" b="1">
              <a:solidFill>
                <a:srgbClr val="750009"/>
              </a:solidFill>
              <a:latin typeface="Times New Roman" pitchFamily="18" charset="0"/>
              <a:cs typeface="Times New Roman" pitchFamily="18" charset="0"/>
            </a:endParaRPr>
          </a:p>
          <a:p>
            <a:pPr marL="179388" algn="just"/>
            <a:r>
              <a:rPr lang="ru-RU" altLang="ru-RU" sz="1400" b="1">
                <a:solidFill>
                  <a:srgbClr val="C1272D"/>
                </a:solidFill>
                <a:cs typeface="Times New Roman" pitchFamily="18" charset="0"/>
              </a:rPr>
              <a:t>Межбюджетные трансферты </a:t>
            </a:r>
            <a:r>
              <a:rPr lang="ru-RU" altLang="ru-RU" sz="1400">
                <a:solidFill>
                  <a:srgbClr val="750009"/>
                </a:solidFill>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Виды:</a:t>
            </a:r>
            <a:endParaRPr lang="ru-RU" altLang="ru-RU" sz="1400" b="1">
              <a:solidFill>
                <a:srgbClr val="750009"/>
              </a:solidFill>
              <a:latin typeface="Times New Roman" pitchFamily="18" charset="0"/>
              <a:cs typeface="Times New Roman" pitchFamily="18" charset="0"/>
            </a:endParaRPr>
          </a:p>
          <a:p>
            <a:pPr marL="179388" algn="just"/>
            <a:r>
              <a:rPr lang="ru-RU" altLang="ru-RU" sz="1400" b="1">
                <a:solidFill>
                  <a:srgbClr val="C00000"/>
                </a:solidFill>
                <a:cs typeface="Times New Roman" pitchFamily="18" charset="0"/>
              </a:rPr>
              <a:t>Дотации</a:t>
            </a:r>
            <a:r>
              <a:rPr lang="ru-RU" altLang="ru-RU" sz="1400">
                <a:cs typeface="Times New Roman" pitchFamily="18" charset="0"/>
              </a:rPr>
              <a:t> (от </a:t>
            </a:r>
            <a:r>
              <a:rPr lang="ru-RU" altLang="ru-RU" sz="1400" u="sng">
                <a:solidFill>
                  <a:srgbClr val="0000FF"/>
                </a:solidFill>
                <a:cs typeface="Times New Roman" pitchFamily="18" charset="0"/>
                <a:hlinkClick r:id="rId3" tooltip="Латинский язык"/>
              </a:rPr>
              <a:t>лат.</a:t>
            </a:r>
            <a:r>
              <a:rPr lang="ru-RU" altLang="ru-RU" sz="1400">
                <a:cs typeface="Times New Roman" pitchFamily="18" charset="0"/>
              </a:rPr>
              <a:t> </a:t>
            </a:r>
            <a:r>
              <a:rPr lang="la-Latn" altLang="ru-RU" sz="1400" i="1">
                <a:cs typeface="Times New Roman" pitchFamily="18" charset="0"/>
              </a:rPr>
              <a:t>dotatio</a:t>
            </a:r>
            <a:r>
              <a:rPr lang="ru-RU" altLang="ru-RU" sz="1400">
                <a:cs typeface="Times New Roman" pitchFamily="18" charset="0"/>
              </a:rPr>
              <a:t> — дар, пожертвование) — межбюджетные </a:t>
            </a:r>
            <a:r>
              <a:rPr lang="ru-RU" altLang="ru-RU" sz="1400" u="sng">
                <a:solidFill>
                  <a:srgbClr val="0000FF"/>
                </a:solidFill>
                <a:cs typeface="Times New Roman" pitchFamily="18" charset="0"/>
                <a:hlinkClick r:id="rId4" tooltip="Трансферт"/>
              </a:rPr>
              <a:t>трансферты</a:t>
            </a:r>
            <a:r>
              <a:rPr lang="ru-RU" altLang="ru-RU" sz="1400">
                <a:cs typeface="Times New Roman" pitchFamily="18" charset="0"/>
              </a:rPr>
              <a:t>, предоставляемые на безвозмездной и безвозвратной основе без установления направлений и (или) условий их использования.  (Виды: </a:t>
            </a:r>
            <a:r>
              <a:rPr lang="ru-RU" altLang="ru-RU" sz="1400" b="1">
                <a:cs typeface="Times New Roman" pitchFamily="18" charset="0"/>
              </a:rPr>
              <a:t>дотации на выравнивание бюджетной обеспеченности </a:t>
            </a:r>
            <a:r>
              <a:rPr lang="ru-RU" altLang="ru-RU" sz="1400">
                <a:cs typeface="Times New Roman" pitchFamily="18" charset="0"/>
              </a:rPr>
              <a:t>(выравнивание финансовых возможностей территорий)</a:t>
            </a:r>
            <a:r>
              <a:rPr lang="ru-RU" altLang="ru-RU" sz="1400" b="1">
                <a:cs typeface="Times New Roman" pitchFamily="18" charset="0"/>
              </a:rPr>
              <a:t>, дотации на сбалансированность </a:t>
            </a:r>
            <a:r>
              <a:rPr lang="ru-RU" altLang="ru-RU" sz="1400">
                <a:cs typeface="Times New Roman" pitchFamily="18" charset="0"/>
              </a:rPr>
              <a:t>(на поддержку мер по обеспечению сбалансированности бюджетов).</a:t>
            </a:r>
            <a:endParaRPr lang="ru-RU" altLang="ru-RU" sz="1400">
              <a:latin typeface="Times New Roman" pitchFamily="18" charset="0"/>
              <a:cs typeface="Times New Roman" pitchFamily="18" charset="0"/>
            </a:endParaRPr>
          </a:p>
          <a:p>
            <a:pPr marL="179388" algn="just"/>
            <a:r>
              <a:rPr lang="ru-RU" altLang="ru-RU" sz="1400" b="1">
                <a:solidFill>
                  <a:srgbClr val="C00000"/>
                </a:solidFill>
                <a:cs typeface="Calibri" pitchFamily="34" charset="0"/>
              </a:rPr>
              <a:t>Субсидии</a:t>
            </a:r>
            <a:r>
              <a:rPr lang="ru-RU" altLang="ru-RU" sz="1400">
                <a:cs typeface="Calibri" pitchFamily="34" charset="0"/>
              </a:rPr>
              <a:t> (от </a:t>
            </a:r>
            <a:r>
              <a:rPr lang="ru-RU" altLang="ru-RU" sz="1400" u="sng">
                <a:solidFill>
                  <a:srgbClr val="0000FF"/>
                </a:solidFill>
                <a:cs typeface="Calibri" pitchFamily="34" charset="0"/>
                <a:hlinkClick r:id="rId3" tooltip="Латинский язык"/>
              </a:rPr>
              <a:t>лат.</a:t>
            </a:r>
            <a:r>
              <a:rPr lang="ru-RU" altLang="ru-RU" sz="1400">
                <a:cs typeface="Calibri" pitchFamily="34" charset="0"/>
              </a:rPr>
              <a:t> </a:t>
            </a:r>
            <a:r>
              <a:rPr lang="la-Latn" altLang="ru-RU" sz="1400" i="1">
                <a:cs typeface="Calibri" pitchFamily="34" charset="0"/>
              </a:rPr>
              <a:t>subsidium</a:t>
            </a:r>
            <a:r>
              <a:rPr lang="ru-RU" altLang="ru-RU" sz="1400">
                <a:cs typeface="Calibri" pitchFamily="34" charset="0"/>
              </a:rPr>
              <a:t> — помощь, поддержка) — межбюджетные </a:t>
            </a:r>
            <a:r>
              <a:rPr lang="ru-RU" altLang="ru-RU" sz="1400" u="sng">
                <a:solidFill>
                  <a:srgbClr val="0000FF"/>
                </a:solidFill>
                <a:cs typeface="Calibri" pitchFamily="34" charset="0"/>
                <a:hlinkClick r:id="rId4" tooltip="Трансферт"/>
              </a:rPr>
              <a:t>трансферт</a:t>
            </a:r>
            <a:r>
              <a:rPr lang="ru-RU" altLang="ru-RU" sz="1400">
                <a:cs typeface="Calibri" pitchFamily="34" charset="0"/>
              </a:rPr>
              <a:t>ы, предоставляемые в целях </a:t>
            </a:r>
            <a:r>
              <a:rPr lang="ru-RU" altLang="ru-RU" sz="1400" u="sng">
                <a:cs typeface="Calibri" pitchFamily="34" charset="0"/>
              </a:rPr>
              <a:t>софинансирования</a:t>
            </a:r>
            <a:r>
              <a:rPr lang="ru-RU" altLang="ru-RU" sz="1400">
                <a:cs typeface="Calibri" pitchFamily="34" charset="0"/>
              </a:rPr>
              <a:t> расходных обязательств того бюджета, которому они предоставляются.</a:t>
            </a:r>
            <a:endParaRPr lang="ru-RU" altLang="ru-RU" sz="1400">
              <a:latin typeface="Calibri" pitchFamily="34" charset="0"/>
              <a:cs typeface="Calibri" pitchFamily="34" charset="0"/>
            </a:endParaRPr>
          </a:p>
          <a:p>
            <a:pPr marL="179388" algn="just"/>
            <a:r>
              <a:rPr lang="ru-RU" altLang="ru-RU" sz="1400" u="sng">
                <a:solidFill>
                  <a:srgbClr val="0000FF"/>
                </a:solidFill>
                <a:cs typeface="Times New Roman" pitchFamily="18" charset="0"/>
                <a:hlinkClick r:id="rId5" tooltip="Бюджетный кодекс Российской Федерации (страница отсутствует)"/>
              </a:rPr>
              <a:t>Бюджетным кодексом РФ</a:t>
            </a:r>
            <a:r>
              <a:rPr lang="ru-RU" altLang="ru-RU" sz="1400">
                <a:cs typeface="Times New Roman" pitchFamily="18" charset="0"/>
              </a:rPr>
              <a:t> предусмотрена возможность предоставления субсидий бюджетам субъектов Российской Федерации из федерального бюджета, а также местным бюджетам из бюджета субъекта Российской Федерации.</a:t>
            </a:r>
            <a:endParaRPr lang="ru-RU" altLang="ru-RU" sz="1400">
              <a:latin typeface="Times New Roman" pitchFamily="18" charset="0"/>
              <a:cs typeface="Times New Roman" pitchFamily="18" charset="0"/>
            </a:endParaRPr>
          </a:p>
          <a:p>
            <a:pPr marL="179388" algn="just"/>
            <a:r>
              <a:rPr lang="ru-RU" altLang="ru-RU" sz="1400" b="1">
                <a:solidFill>
                  <a:srgbClr val="C00000"/>
                </a:solidFill>
                <a:cs typeface="Times New Roman" pitchFamily="18" charset="0"/>
              </a:rPr>
              <a:t>Субве́нции</a:t>
            </a:r>
            <a:r>
              <a:rPr lang="ru-RU" altLang="ru-RU" sz="1400">
                <a:solidFill>
                  <a:srgbClr val="C00000"/>
                </a:solidFill>
                <a:cs typeface="Times New Roman" pitchFamily="18" charset="0"/>
              </a:rPr>
              <a:t> </a:t>
            </a:r>
            <a:r>
              <a:rPr lang="ru-RU" altLang="ru-RU" sz="1400">
                <a:cs typeface="Times New Roman" pitchFamily="18" charset="0"/>
              </a:rPr>
              <a:t>(от </a:t>
            </a:r>
            <a:r>
              <a:rPr lang="ru-RU" altLang="ru-RU" sz="1400" u="sng">
                <a:solidFill>
                  <a:srgbClr val="0000FF"/>
                </a:solidFill>
                <a:cs typeface="Times New Roman" pitchFamily="18" charset="0"/>
                <a:hlinkClick r:id="rId6" tooltip="Латынь"/>
              </a:rPr>
              <a:t>лат.</a:t>
            </a:r>
            <a:r>
              <a:rPr lang="ru-RU" altLang="ru-RU" sz="1400">
                <a:cs typeface="Times New Roman" pitchFamily="18" charset="0"/>
              </a:rPr>
              <a:t> subvenire — «приходить на помощь») — межбюджетные </a:t>
            </a:r>
            <a:r>
              <a:rPr lang="ru-RU" altLang="ru-RU" sz="1400" u="sng">
                <a:solidFill>
                  <a:srgbClr val="0000FF"/>
                </a:solidFill>
                <a:cs typeface="Times New Roman" pitchFamily="18" charset="0"/>
                <a:hlinkClick r:id="rId4" tooltip="Трансферт"/>
              </a:rPr>
              <a:t>трансферт</a:t>
            </a:r>
            <a:r>
              <a:rPr lang="ru-RU" altLang="ru-RU" sz="1400">
                <a:cs typeface="Times New Roman" pitchFamily="18" charset="0"/>
              </a:rPr>
              <a:t>ы, предоставляемые в целях </a:t>
            </a:r>
            <a:r>
              <a:rPr lang="ru-RU" altLang="ru-RU" sz="1400" u="sng">
                <a:cs typeface="Times New Roman" pitchFamily="18" charset="0"/>
              </a:rPr>
              <a:t>финансирования</a:t>
            </a:r>
            <a:r>
              <a:rPr lang="ru-RU" altLang="ru-RU" sz="1400">
                <a:cs typeface="Times New Roman" pitchFamily="18" charset="0"/>
              </a:rPr>
              <a:t>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endParaRPr lang="ru-RU" altLang="ru-RU" sz="1400">
              <a:latin typeface="Times New Roman" pitchFamily="18" charset="0"/>
              <a:cs typeface="Times New Roman" pitchFamily="18" charset="0"/>
            </a:endParaRPr>
          </a:p>
          <a:p>
            <a:pPr marL="179388" algn="just"/>
            <a:r>
              <a:rPr lang="ru-RU" altLang="ru-RU" sz="1400">
                <a:solidFill>
                  <a:srgbClr val="FF0000"/>
                </a:solidFill>
                <a:cs typeface="Times New Roman" pitchFamily="18" charset="0"/>
              </a:rPr>
              <a:t>Финансовый орган</a:t>
            </a:r>
            <a:r>
              <a:rPr lang="ru-RU" sz="1400">
                <a:solidFill>
                  <a:srgbClr val="FF0000"/>
                </a:solidFill>
              </a:rPr>
              <a:t> </a:t>
            </a:r>
            <a:r>
              <a:rPr lang="ru-RU" sz="1400"/>
              <a:t>- орган местной администрации муниципального образования, осуществляющий составление и организацию исполнения местных бюджетов</a:t>
            </a:r>
            <a:endParaRPr lang="ru-RU" altLang="ru-RU" sz="140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Oval 6"/>
          <p:cNvSpPr>
            <a:spLocks noChangeArrowheads="1"/>
          </p:cNvSpPr>
          <p:nvPr/>
        </p:nvSpPr>
        <p:spPr bwMode="gray">
          <a:xfrm rot="-998297">
            <a:off x="1638300" y="2271713"/>
            <a:ext cx="5761038" cy="3016250"/>
          </a:xfrm>
          <a:prstGeom prst="ellipse">
            <a:avLst/>
          </a:prstGeom>
          <a:gradFill rotWithShape="0">
            <a:gsLst>
              <a:gs pos="0">
                <a:srgbClr val="29698D"/>
              </a:gs>
              <a:gs pos="50000">
                <a:srgbClr val="CBDBE3"/>
              </a:gs>
              <a:gs pos="100000">
                <a:srgbClr val="29698D"/>
              </a:gs>
            </a:gsLst>
            <a:lin ang="0" scaled="1"/>
          </a:gradFill>
          <a:ln w="12700">
            <a:noFill/>
            <a:round/>
            <a:headEnd type="none" w="sm" len="sm"/>
            <a:tailEnd type="none" w="sm" len="sm"/>
          </a:ln>
        </p:spPr>
        <p:txBody>
          <a:bodyPr wrap="none" anchor="ctr"/>
          <a:lstStyle/>
          <a:p>
            <a:pPr eaLnBrk="1" hangingPunct="1"/>
            <a:endParaRPr lang="ru-RU" altLang="ru-RU"/>
          </a:p>
        </p:txBody>
      </p:sp>
      <p:sp>
        <p:nvSpPr>
          <p:cNvPr id="2052" name="Oval 7"/>
          <p:cNvSpPr>
            <a:spLocks noChangeArrowheads="1"/>
          </p:cNvSpPr>
          <p:nvPr/>
        </p:nvSpPr>
        <p:spPr bwMode="gray">
          <a:xfrm rot="-998297">
            <a:off x="1693863" y="2109788"/>
            <a:ext cx="5562600" cy="2922587"/>
          </a:xfrm>
          <a:prstGeom prst="ellipse">
            <a:avLst/>
          </a:prstGeom>
          <a:gradFill rotWithShape="1">
            <a:gsLst>
              <a:gs pos="0">
                <a:srgbClr val="208282"/>
              </a:gs>
              <a:gs pos="100000">
                <a:srgbClr val="33CCCC"/>
              </a:gs>
            </a:gsLst>
            <a:lin ang="2700000" scaled="1"/>
          </a:gradFill>
          <a:ln w="12700">
            <a:noFill/>
            <a:round/>
            <a:headEnd type="none" w="sm" len="sm"/>
            <a:tailEnd type="none" w="sm" len="sm"/>
          </a:ln>
        </p:spPr>
        <p:txBody>
          <a:bodyPr wrap="none" anchor="ctr"/>
          <a:lstStyle/>
          <a:p>
            <a:pPr eaLnBrk="1" hangingPunct="1"/>
            <a:endParaRPr lang="ru-RU" altLang="ru-RU"/>
          </a:p>
        </p:txBody>
      </p:sp>
      <p:sp>
        <p:nvSpPr>
          <p:cNvPr id="2053" name="Arc 8"/>
          <p:cNvSpPr>
            <a:spLocks/>
          </p:cNvSpPr>
          <p:nvPr/>
        </p:nvSpPr>
        <p:spPr bwMode="gray">
          <a:xfrm rot="-998297">
            <a:off x="4572000" y="3119438"/>
            <a:ext cx="2792413" cy="1458912"/>
          </a:xfrm>
          <a:custGeom>
            <a:avLst/>
            <a:gdLst>
              <a:gd name="T0" fmla="*/ 2147483647 w 21019"/>
              <a:gd name="T1" fmla="*/ 2147483647 h 20965"/>
              <a:gd name="T2" fmla="*/ 2147483647 w 21019"/>
              <a:gd name="T3" fmla="*/ 2147483647 h 20965"/>
              <a:gd name="T4" fmla="*/ 0 w 21019"/>
              <a:gd name="T5" fmla="*/ 0 h 20965"/>
              <a:gd name="T6" fmla="*/ 0 60000 65536"/>
              <a:gd name="T7" fmla="*/ 0 60000 65536"/>
              <a:gd name="T8" fmla="*/ 0 60000 65536"/>
              <a:gd name="T9" fmla="*/ 0 w 21019"/>
              <a:gd name="T10" fmla="*/ 0 h 20965"/>
              <a:gd name="T11" fmla="*/ 21019 w 21019"/>
              <a:gd name="T12" fmla="*/ 20965 h 20965"/>
            </a:gdLst>
            <a:ahLst/>
            <a:cxnLst>
              <a:cxn ang="T6">
                <a:pos x="T0" y="T1"/>
              </a:cxn>
              <a:cxn ang="T7">
                <a:pos x="T2" y="T3"/>
              </a:cxn>
              <a:cxn ang="T8">
                <a:pos x="T4" y="T5"/>
              </a:cxn>
            </a:cxnLst>
            <a:rect l="T9" t="T10" r="T11" b="T12"/>
            <a:pathLst>
              <a:path w="21019" h="20965" fill="none" extrusionOk="0">
                <a:moveTo>
                  <a:pt x="21018" y="4977"/>
                </a:moveTo>
                <a:cubicBezTo>
                  <a:pt x="19154" y="12848"/>
                  <a:pt x="13049" y="19018"/>
                  <a:pt x="5198" y="20964"/>
                </a:cubicBezTo>
              </a:path>
              <a:path w="21019" h="20965" stroke="0" extrusionOk="0">
                <a:moveTo>
                  <a:pt x="21018" y="4977"/>
                </a:moveTo>
                <a:cubicBezTo>
                  <a:pt x="19154" y="12848"/>
                  <a:pt x="13049" y="19018"/>
                  <a:pt x="5198" y="20964"/>
                </a:cubicBezTo>
                <a:lnTo>
                  <a:pt x="0" y="0"/>
                </a:lnTo>
                <a:lnTo>
                  <a:pt x="21018" y="4977"/>
                </a:lnTo>
                <a:close/>
              </a:path>
            </a:pathLst>
          </a:custGeom>
          <a:gradFill rotWithShape="1">
            <a:gsLst>
              <a:gs pos="0">
                <a:srgbClr val="6FC5E3"/>
              </a:gs>
              <a:gs pos="100000">
                <a:srgbClr val="477D90"/>
              </a:gs>
            </a:gsLst>
            <a:lin ang="5400000" scaled="1"/>
          </a:gradFill>
          <a:ln w="12700">
            <a:noFill/>
            <a:round/>
            <a:headEnd type="none" w="sm" len="sm"/>
            <a:tailEnd type="none" w="sm" len="sm"/>
          </a:ln>
        </p:spPr>
        <p:txBody>
          <a:bodyPr wrap="none" anchor="ctr"/>
          <a:lstStyle/>
          <a:p>
            <a:endParaRPr lang="ru-RU"/>
          </a:p>
        </p:txBody>
      </p:sp>
      <p:sp>
        <p:nvSpPr>
          <p:cNvPr id="2054" name="Arc 9"/>
          <p:cNvSpPr>
            <a:spLocks/>
          </p:cNvSpPr>
          <p:nvPr/>
        </p:nvSpPr>
        <p:spPr bwMode="gray">
          <a:xfrm rot="20601703">
            <a:off x="4316413" y="2187575"/>
            <a:ext cx="2847975" cy="1550988"/>
          </a:xfrm>
          <a:custGeom>
            <a:avLst/>
            <a:gdLst>
              <a:gd name="T0" fmla="*/ 2147483647 w 21600"/>
              <a:gd name="T1" fmla="*/ 0 h 22904"/>
              <a:gd name="T2" fmla="*/ 2147483647 w 21600"/>
              <a:gd name="T3" fmla="*/ 2147483647 h 22904"/>
              <a:gd name="T4" fmla="*/ 0 w 21600"/>
              <a:gd name="T5" fmla="*/ 2147483647 h 22904"/>
              <a:gd name="T6" fmla="*/ 0 60000 65536"/>
              <a:gd name="T7" fmla="*/ 0 60000 65536"/>
              <a:gd name="T8" fmla="*/ 0 60000 65536"/>
            </a:gdLst>
            <a:ahLst/>
            <a:cxnLst>
              <a:cxn ang="T6">
                <a:pos x="T0" y="T1"/>
              </a:cxn>
              <a:cxn ang="T7">
                <a:pos x="T2" y="T3"/>
              </a:cxn>
              <a:cxn ang="T8">
                <a:pos x="T4" y="T5"/>
              </a:cxn>
            </a:cxnLst>
            <a:rect l="0" t="0" r="r" b="b"/>
            <a:pathLst>
              <a:path w="21600" h="22904" fill="none" extrusionOk="0">
                <a:moveTo>
                  <a:pt x="15990" y="0"/>
                </a:moveTo>
                <a:cubicBezTo>
                  <a:pt x="19600" y="3975"/>
                  <a:pt x="21600" y="9151"/>
                  <a:pt x="21600" y="14521"/>
                </a:cubicBezTo>
                <a:cubicBezTo>
                  <a:pt x="21600" y="17400"/>
                  <a:pt x="21024" y="20250"/>
                  <a:pt x="19906" y="22903"/>
                </a:cubicBezTo>
              </a:path>
              <a:path w="21600" h="22904" stroke="0" extrusionOk="0">
                <a:moveTo>
                  <a:pt x="15990" y="0"/>
                </a:moveTo>
                <a:cubicBezTo>
                  <a:pt x="19600" y="3975"/>
                  <a:pt x="21600" y="9151"/>
                  <a:pt x="21600" y="14521"/>
                </a:cubicBezTo>
                <a:cubicBezTo>
                  <a:pt x="21600" y="17400"/>
                  <a:pt x="21024" y="20250"/>
                  <a:pt x="19906" y="22903"/>
                </a:cubicBezTo>
                <a:lnTo>
                  <a:pt x="0" y="14521"/>
                </a:lnTo>
                <a:lnTo>
                  <a:pt x="15990" y="0"/>
                </a:lnTo>
                <a:close/>
              </a:path>
            </a:pathLst>
          </a:custGeom>
          <a:solidFill>
            <a:schemeClr val="accent5">
              <a:lumMod val="60000"/>
              <a:lumOff val="40000"/>
            </a:schemeClr>
          </a:solidFill>
          <a:ln>
            <a:noFill/>
          </a:ln>
          <a:effectLst/>
        </p:spPr>
        <p:txBody>
          <a:bodyPr wrap="none" anchor="ctr"/>
          <a:lstStyle/>
          <a:p>
            <a:pPr>
              <a:defRPr/>
            </a:pPr>
            <a:endParaRPr lang="ru-RU">
              <a:latin typeface="Arial" pitchFamily="34" charset="0"/>
            </a:endParaRPr>
          </a:p>
        </p:txBody>
      </p:sp>
      <p:sp>
        <p:nvSpPr>
          <p:cNvPr id="2055" name="Arc 10"/>
          <p:cNvSpPr>
            <a:spLocks/>
          </p:cNvSpPr>
          <p:nvPr/>
        </p:nvSpPr>
        <p:spPr bwMode="gray">
          <a:xfrm rot="20601703" flipH="1">
            <a:off x="1712913" y="3373438"/>
            <a:ext cx="2833687" cy="1654175"/>
          </a:xfrm>
          <a:custGeom>
            <a:avLst/>
            <a:gdLst>
              <a:gd name="T0" fmla="*/ 2147483647 w 21600"/>
              <a:gd name="T1" fmla="*/ 0 h 24764"/>
              <a:gd name="T2" fmla="*/ 2147483647 w 21600"/>
              <a:gd name="T3" fmla="*/ 2147483647 h 24764"/>
              <a:gd name="T4" fmla="*/ 0 w 21600"/>
              <a:gd name="T5" fmla="*/ 2147483647 h 24764"/>
              <a:gd name="T6" fmla="*/ 0 60000 65536"/>
              <a:gd name="T7" fmla="*/ 0 60000 65536"/>
              <a:gd name="T8" fmla="*/ 0 60000 65536"/>
              <a:gd name="T9" fmla="*/ 0 w 21600"/>
              <a:gd name="T10" fmla="*/ 0 h 24764"/>
              <a:gd name="T11" fmla="*/ 21600 w 21600"/>
              <a:gd name="T12" fmla="*/ 24764 h 24764"/>
            </a:gdLst>
            <a:ahLst/>
            <a:cxnLst>
              <a:cxn ang="T6">
                <a:pos x="T0" y="T1"/>
              </a:cxn>
              <a:cxn ang="T7">
                <a:pos x="T2" y="T3"/>
              </a:cxn>
              <a:cxn ang="T8">
                <a:pos x="T4" y="T5"/>
              </a:cxn>
            </a:cxnLst>
            <a:rect l="T9" t="T10" r="T11" b="T12"/>
            <a:pathLst>
              <a:path w="21600" h="24764" fill="none" extrusionOk="0">
                <a:moveTo>
                  <a:pt x="19652" y="-1"/>
                </a:moveTo>
                <a:cubicBezTo>
                  <a:pt x="20935" y="2814"/>
                  <a:pt x="21600" y="5870"/>
                  <a:pt x="21600" y="8964"/>
                </a:cubicBezTo>
                <a:cubicBezTo>
                  <a:pt x="21600" y="14955"/>
                  <a:pt x="19111" y="20678"/>
                  <a:pt x="14728" y="24764"/>
                </a:cubicBezTo>
              </a:path>
              <a:path w="21600" h="24764" stroke="0" extrusionOk="0">
                <a:moveTo>
                  <a:pt x="19652" y="-1"/>
                </a:moveTo>
                <a:cubicBezTo>
                  <a:pt x="20935" y="2814"/>
                  <a:pt x="21600" y="5870"/>
                  <a:pt x="21600" y="8964"/>
                </a:cubicBezTo>
                <a:cubicBezTo>
                  <a:pt x="21600" y="14955"/>
                  <a:pt x="19111" y="20678"/>
                  <a:pt x="14728" y="24764"/>
                </a:cubicBezTo>
                <a:lnTo>
                  <a:pt x="0" y="8964"/>
                </a:lnTo>
                <a:lnTo>
                  <a:pt x="19652" y="-1"/>
                </a:lnTo>
                <a:close/>
              </a:path>
            </a:pathLst>
          </a:custGeom>
          <a:gradFill rotWithShape="1">
            <a:gsLst>
              <a:gs pos="0">
                <a:srgbClr val="0000FF"/>
              </a:gs>
              <a:gs pos="100000">
                <a:srgbClr val="47ABE3"/>
              </a:gs>
            </a:gsLst>
            <a:lin ang="2700000" scaled="1"/>
          </a:gradFill>
          <a:ln w="9525">
            <a:noFill/>
            <a:round/>
            <a:headEnd/>
            <a:tailEnd/>
          </a:ln>
        </p:spPr>
        <p:txBody>
          <a:bodyPr wrap="none" anchor="ctr"/>
          <a:lstStyle/>
          <a:p>
            <a:endParaRPr lang="ru-RU"/>
          </a:p>
        </p:txBody>
      </p:sp>
      <p:sp>
        <p:nvSpPr>
          <p:cNvPr id="2056" name="Arc 11"/>
          <p:cNvSpPr>
            <a:spLocks/>
          </p:cNvSpPr>
          <p:nvPr/>
        </p:nvSpPr>
        <p:spPr bwMode="gray">
          <a:xfrm rot="-998297">
            <a:off x="3657600" y="1905000"/>
            <a:ext cx="2641600" cy="1455738"/>
          </a:xfrm>
          <a:custGeom>
            <a:avLst/>
            <a:gdLst>
              <a:gd name="T0" fmla="*/ 0 w 20074"/>
              <a:gd name="T1" fmla="*/ 2147483647 h 21600"/>
              <a:gd name="T2" fmla="*/ 2147483647 w 20074"/>
              <a:gd name="T3" fmla="*/ 2147483647 h 21600"/>
              <a:gd name="T4" fmla="*/ 2147483647 w 20074"/>
              <a:gd name="T5" fmla="*/ 2147483647 h 21600"/>
              <a:gd name="T6" fmla="*/ 0 60000 65536"/>
              <a:gd name="T7" fmla="*/ 0 60000 65536"/>
              <a:gd name="T8" fmla="*/ 0 60000 65536"/>
              <a:gd name="T9" fmla="*/ 0 w 20074"/>
              <a:gd name="T10" fmla="*/ 0 h 21600"/>
              <a:gd name="T11" fmla="*/ 20074 w 20074"/>
              <a:gd name="T12" fmla="*/ 21600 h 21600"/>
            </a:gdLst>
            <a:ahLst/>
            <a:cxnLst>
              <a:cxn ang="T6">
                <a:pos x="T0" y="T1"/>
              </a:cxn>
              <a:cxn ang="T7">
                <a:pos x="T2" y="T3"/>
              </a:cxn>
              <a:cxn ang="T8">
                <a:pos x="T4" y="T5"/>
              </a:cxn>
            </a:cxnLst>
            <a:rect l="T9" t="T10" r="T11" b="T12"/>
            <a:pathLst>
              <a:path w="20074" h="21600" fill="none" extrusionOk="0">
                <a:moveTo>
                  <a:pt x="-1" y="388"/>
                </a:moveTo>
                <a:cubicBezTo>
                  <a:pt x="1344" y="130"/>
                  <a:pt x="2710" y="-1"/>
                  <a:pt x="4079" y="0"/>
                </a:cubicBezTo>
                <a:cubicBezTo>
                  <a:pt x="10170" y="0"/>
                  <a:pt x="15979" y="2572"/>
                  <a:pt x="20073" y="7083"/>
                </a:cubicBezTo>
              </a:path>
              <a:path w="20074" h="21600" stroke="0" extrusionOk="0">
                <a:moveTo>
                  <a:pt x="-1" y="388"/>
                </a:moveTo>
                <a:cubicBezTo>
                  <a:pt x="1344" y="130"/>
                  <a:pt x="2710" y="-1"/>
                  <a:pt x="4079" y="0"/>
                </a:cubicBezTo>
                <a:cubicBezTo>
                  <a:pt x="10170" y="0"/>
                  <a:pt x="15979" y="2572"/>
                  <a:pt x="20073" y="7083"/>
                </a:cubicBezTo>
                <a:lnTo>
                  <a:pt x="4079" y="21600"/>
                </a:lnTo>
                <a:lnTo>
                  <a:pt x="-1" y="388"/>
                </a:lnTo>
                <a:close/>
              </a:path>
            </a:pathLst>
          </a:custGeom>
          <a:gradFill rotWithShape="1">
            <a:gsLst>
              <a:gs pos="0">
                <a:srgbClr val="FF0000"/>
              </a:gs>
              <a:gs pos="100000">
                <a:srgbClr val="AAA0F8"/>
              </a:gs>
            </a:gsLst>
            <a:lin ang="2700000" scaled="1"/>
          </a:gradFill>
          <a:ln w="9525">
            <a:noFill/>
            <a:round/>
            <a:headEnd/>
            <a:tailEnd/>
          </a:ln>
        </p:spPr>
        <p:txBody>
          <a:bodyPr wrap="none" anchor="ctr"/>
          <a:lstStyle/>
          <a:p>
            <a:endParaRPr lang="ru-RU"/>
          </a:p>
        </p:txBody>
      </p:sp>
      <p:sp>
        <p:nvSpPr>
          <p:cNvPr id="2057" name="Arc 12"/>
          <p:cNvSpPr>
            <a:spLocks/>
          </p:cNvSpPr>
          <p:nvPr/>
        </p:nvSpPr>
        <p:spPr bwMode="gray">
          <a:xfrm rot="20601703" flipH="1">
            <a:off x="1617663" y="2527300"/>
            <a:ext cx="2684462" cy="1457325"/>
          </a:xfrm>
          <a:custGeom>
            <a:avLst/>
            <a:gdLst>
              <a:gd name="T0" fmla="*/ 2147483647 w 20145"/>
              <a:gd name="T1" fmla="*/ 0 h 21419"/>
              <a:gd name="T2" fmla="*/ 2147483647 w 20145"/>
              <a:gd name="T3" fmla="*/ 2147483647 h 21419"/>
              <a:gd name="T4" fmla="*/ 0 w 20145"/>
              <a:gd name="T5" fmla="*/ 2147483647 h 21419"/>
              <a:gd name="T6" fmla="*/ 0 60000 65536"/>
              <a:gd name="T7" fmla="*/ 0 60000 65536"/>
              <a:gd name="T8" fmla="*/ 0 60000 65536"/>
              <a:gd name="T9" fmla="*/ 0 w 20145"/>
              <a:gd name="T10" fmla="*/ 0 h 21419"/>
              <a:gd name="T11" fmla="*/ 20145 w 20145"/>
              <a:gd name="T12" fmla="*/ 21419 h 21419"/>
            </a:gdLst>
            <a:ahLst/>
            <a:cxnLst>
              <a:cxn ang="T6">
                <a:pos x="T0" y="T1"/>
              </a:cxn>
              <a:cxn ang="T7">
                <a:pos x="T2" y="T3"/>
              </a:cxn>
              <a:cxn ang="T8">
                <a:pos x="T4" y="T5"/>
              </a:cxn>
            </a:cxnLst>
            <a:rect l="T9" t="T10" r="T11" b="T12"/>
            <a:pathLst>
              <a:path w="20145" h="21419" fill="none" extrusionOk="0">
                <a:moveTo>
                  <a:pt x="2791" y="0"/>
                </a:moveTo>
                <a:cubicBezTo>
                  <a:pt x="10634" y="1022"/>
                  <a:pt x="17291" y="6249"/>
                  <a:pt x="20144" y="13625"/>
                </a:cubicBezTo>
              </a:path>
              <a:path w="20145" h="21419" stroke="0" extrusionOk="0">
                <a:moveTo>
                  <a:pt x="2791" y="0"/>
                </a:moveTo>
                <a:cubicBezTo>
                  <a:pt x="10634" y="1022"/>
                  <a:pt x="17291" y="6249"/>
                  <a:pt x="20144" y="13625"/>
                </a:cubicBezTo>
                <a:lnTo>
                  <a:pt x="0" y="21419"/>
                </a:lnTo>
                <a:lnTo>
                  <a:pt x="2791" y="0"/>
                </a:lnTo>
                <a:close/>
              </a:path>
            </a:pathLst>
          </a:custGeom>
          <a:gradFill rotWithShape="1">
            <a:gsLst>
              <a:gs pos="0">
                <a:srgbClr val="92D050"/>
              </a:gs>
              <a:gs pos="100000">
                <a:srgbClr val="214F69"/>
              </a:gs>
            </a:gsLst>
            <a:lin ang="2700000" scaled="1"/>
          </a:gradFill>
          <a:ln w="9525">
            <a:noFill/>
            <a:round/>
            <a:headEnd/>
            <a:tailEnd/>
          </a:ln>
        </p:spPr>
        <p:txBody>
          <a:bodyPr wrap="none" anchor="ctr"/>
          <a:lstStyle/>
          <a:p>
            <a:endParaRPr lang="ru-RU"/>
          </a:p>
        </p:txBody>
      </p:sp>
      <p:grpSp>
        <p:nvGrpSpPr>
          <p:cNvPr id="2" name="Group 19"/>
          <p:cNvGrpSpPr>
            <a:grpSpLocks/>
          </p:cNvGrpSpPr>
          <p:nvPr/>
        </p:nvGrpSpPr>
        <p:grpSpPr bwMode="auto">
          <a:xfrm>
            <a:off x="3278188" y="2924175"/>
            <a:ext cx="2284412" cy="1190625"/>
            <a:chOff x="1968" y="1776"/>
            <a:chExt cx="1698" cy="846"/>
          </a:xfrm>
        </p:grpSpPr>
        <p:sp>
          <p:nvSpPr>
            <p:cNvPr id="2082" name="Oval 20"/>
            <p:cNvSpPr>
              <a:spLocks noChangeArrowheads="1"/>
            </p:cNvSpPr>
            <p:nvPr/>
          </p:nvSpPr>
          <p:spPr bwMode="gray">
            <a:xfrm rot="-998297">
              <a:off x="1968" y="1776"/>
              <a:ext cx="1698" cy="844"/>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pPr eaLnBrk="1" hangingPunct="1"/>
              <a:endParaRPr lang="ru-RU" altLang="ru-RU"/>
            </a:p>
          </p:txBody>
        </p:sp>
        <p:sp>
          <p:nvSpPr>
            <p:cNvPr id="2083" name="Oval 21"/>
            <p:cNvSpPr>
              <a:spLocks noChangeArrowheads="1"/>
            </p:cNvSpPr>
            <p:nvPr/>
          </p:nvSpPr>
          <p:spPr bwMode="white">
            <a:xfrm rot="-998297">
              <a:off x="2031" y="1935"/>
              <a:ext cx="1630" cy="687"/>
            </a:xfrm>
            <a:prstGeom prst="ellipse">
              <a:avLst/>
            </a:prstGeom>
            <a:solidFill>
              <a:schemeClr val="bg1"/>
            </a:solidFill>
            <a:ln w="12700">
              <a:noFill/>
              <a:round/>
              <a:headEnd type="none" w="sm" len="sm"/>
              <a:tailEnd type="none" w="sm" len="sm"/>
            </a:ln>
          </p:spPr>
          <p:txBody>
            <a:bodyPr wrap="none" anchor="ctr"/>
            <a:lstStyle/>
            <a:p>
              <a:pPr eaLnBrk="1" hangingPunct="1"/>
              <a:endParaRPr lang="ru-RU" altLang="ru-RU"/>
            </a:p>
          </p:txBody>
        </p:sp>
      </p:grpSp>
      <p:sp>
        <p:nvSpPr>
          <p:cNvPr id="21" name="TextBox 20"/>
          <p:cNvSpPr txBox="1"/>
          <p:nvPr/>
        </p:nvSpPr>
        <p:spPr>
          <a:xfrm>
            <a:off x="2124075" y="106363"/>
            <a:ext cx="6781800" cy="1016000"/>
          </a:xfrm>
          <a:prstGeom prst="rect">
            <a:avLst/>
          </a:prstGeom>
          <a:noFill/>
        </p:spPr>
        <p:txBody>
          <a:bodyPr>
            <a:spAutoFit/>
          </a:bodyPr>
          <a:lstStyle/>
          <a:p>
            <a:pPr algn="ctr" eaLnBrk="1" hangingPunct="1">
              <a:defRPr/>
            </a:pPr>
            <a:r>
              <a:rPr lang="ru-RU" sz="3000" b="1" dirty="0">
                <a:ln w="18000">
                  <a:noFill/>
                  <a:prstDash val="solid"/>
                  <a:miter lim="800000"/>
                </a:ln>
                <a:solidFill>
                  <a:srgbClr val="FFFF00"/>
                </a:solidFill>
                <a:effectLst>
                  <a:outerShdw blurRad="25500" dist="23000" dir="7020000" algn="tl">
                    <a:srgbClr val="000000">
                      <a:alpha val="50000"/>
                    </a:srgbClr>
                  </a:outerShdw>
                </a:effectLst>
                <a:latin typeface="+mn-lt"/>
              </a:rPr>
              <a:t>Кто управляет и распоряжается бюджетом?</a:t>
            </a:r>
          </a:p>
        </p:txBody>
      </p:sp>
      <p:sp>
        <p:nvSpPr>
          <p:cNvPr id="3" name="TextBox 2"/>
          <p:cNvSpPr txBox="1"/>
          <p:nvPr/>
        </p:nvSpPr>
        <p:spPr>
          <a:xfrm>
            <a:off x="0" y="2871907"/>
            <a:ext cx="2700342"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ru-RU" b="1" dirty="0"/>
              <a:t>   Администрация </a:t>
            </a:r>
          </a:p>
          <a:p>
            <a:pPr algn="ctr" eaLnBrk="1" hangingPunct="1">
              <a:defRPr/>
            </a:pPr>
            <a:r>
              <a:rPr lang="ru-RU" b="1" dirty="0"/>
              <a:t>МО «</a:t>
            </a:r>
            <a:r>
              <a:rPr lang="ru-RU" b="1" dirty="0" err="1"/>
              <a:t>Кезский</a:t>
            </a:r>
            <a:r>
              <a:rPr lang="ru-RU" b="1" dirty="0"/>
              <a:t> район»</a:t>
            </a:r>
          </a:p>
        </p:txBody>
      </p:sp>
      <p:sp>
        <p:nvSpPr>
          <p:cNvPr id="24" name="TextBox 23"/>
          <p:cNvSpPr txBox="1"/>
          <p:nvPr/>
        </p:nvSpPr>
        <p:spPr>
          <a:xfrm>
            <a:off x="4067945" y="1374605"/>
            <a:ext cx="2592287"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eaLnBrk="1" hangingPunct="1">
              <a:defRPr/>
            </a:pPr>
            <a:r>
              <a:rPr lang="ru-RU" b="1" dirty="0"/>
              <a:t>   Совет депутатов </a:t>
            </a:r>
          </a:p>
          <a:p>
            <a:pPr eaLnBrk="1" hangingPunct="1">
              <a:defRPr/>
            </a:pPr>
            <a:r>
              <a:rPr lang="ru-RU" b="1" dirty="0"/>
              <a:t>МО «</a:t>
            </a:r>
            <a:r>
              <a:rPr lang="ru-RU" b="1" dirty="0" err="1"/>
              <a:t>Кезский</a:t>
            </a:r>
            <a:r>
              <a:rPr lang="ru-RU" b="1" dirty="0"/>
              <a:t> район»</a:t>
            </a:r>
          </a:p>
        </p:txBody>
      </p:sp>
      <p:sp>
        <p:nvSpPr>
          <p:cNvPr id="25" name="TextBox 24"/>
          <p:cNvSpPr txBox="1"/>
          <p:nvPr/>
        </p:nvSpPr>
        <p:spPr>
          <a:xfrm>
            <a:off x="3182476" y="4947583"/>
            <a:ext cx="4011333" cy="120032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ru-RU" b="1" dirty="0"/>
              <a:t>   Главные администраторы </a:t>
            </a:r>
          </a:p>
          <a:p>
            <a:pPr algn="ctr" eaLnBrk="1" hangingPunct="1">
              <a:defRPr/>
            </a:pPr>
            <a:r>
              <a:rPr lang="ru-RU" b="1" dirty="0"/>
              <a:t>поступлений доходов, источников </a:t>
            </a:r>
          </a:p>
          <a:p>
            <a:pPr algn="ctr" eaLnBrk="1" hangingPunct="1">
              <a:defRPr/>
            </a:pPr>
            <a:r>
              <a:rPr lang="ru-RU" b="1" dirty="0"/>
              <a:t>финансирования дефицита</a:t>
            </a:r>
          </a:p>
        </p:txBody>
      </p:sp>
      <p:sp>
        <p:nvSpPr>
          <p:cNvPr id="26" name="TextBox 25"/>
          <p:cNvSpPr txBox="1"/>
          <p:nvPr/>
        </p:nvSpPr>
        <p:spPr>
          <a:xfrm>
            <a:off x="0" y="4200525"/>
            <a:ext cx="3066865"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ru-RU" b="1" dirty="0"/>
              <a:t>   Управление финансов</a:t>
            </a:r>
          </a:p>
          <a:p>
            <a:pPr eaLnBrk="1" hangingPunct="1">
              <a:defRPr/>
            </a:pPr>
            <a:r>
              <a:rPr lang="ru-RU" b="1" dirty="0"/>
              <a:t> МО «</a:t>
            </a:r>
            <a:r>
              <a:rPr lang="ru-RU" b="1" dirty="0" err="1"/>
              <a:t>Кезский</a:t>
            </a:r>
            <a:r>
              <a:rPr lang="ru-RU" b="1" dirty="0"/>
              <a:t> район»</a:t>
            </a:r>
          </a:p>
        </p:txBody>
      </p:sp>
      <p:sp>
        <p:nvSpPr>
          <p:cNvPr id="2072" name="TextBox 1"/>
          <p:cNvSpPr txBox="1">
            <a:spLocks noChangeArrowheads="1"/>
          </p:cNvSpPr>
          <p:nvPr/>
        </p:nvSpPr>
        <p:spPr bwMode="auto">
          <a:xfrm rot="-1581060">
            <a:off x="3714750" y="3195638"/>
            <a:ext cx="1411288" cy="877887"/>
          </a:xfrm>
          <a:prstGeom prst="rect">
            <a:avLst/>
          </a:prstGeom>
          <a:noFill/>
          <a:ln w="9525">
            <a:noFill/>
            <a:miter lim="800000"/>
            <a:headEnd/>
            <a:tailEnd/>
          </a:ln>
        </p:spPr>
        <p:txBody>
          <a:bodyPr wrap="none">
            <a:spAutoFit/>
          </a:bodyPr>
          <a:lstStyle/>
          <a:p>
            <a:pPr algn="ctr" eaLnBrk="1" hangingPunct="1"/>
            <a:r>
              <a:rPr lang="ru-RU" altLang="ru-RU" sz="1700" b="1">
                <a:latin typeface="Calibri" pitchFamily="34" charset="0"/>
                <a:cs typeface="Calibri" pitchFamily="34" charset="0"/>
              </a:rPr>
              <a:t>Участники</a:t>
            </a:r>
          </a:p>
          <a:p>
            <a:pPr algn="ctr" eaLnBrk="1" hangingPunct="1"/>
            <a:r>
              <a:rPr lang="ru-RU" altLang="ru-RU" sz="1700" b="1">
                <a:latin typeface="Calibri" pitchFamily="34" charset="0"/>
                <a:cs typeface="Calibri" pitchFamily="34" charset="0"/>
              </a:rPr>
              <a:t> бюджетного</a:t>
            </a:r>
          </a:p>
          <a:p>
            <a:pPr algn="ctr" eaLnBrk="1" hangingPunct="1"/>
            <a:r>
              <a:rPr lang="ru-RU" altLang="ru-RU" sz="1700" b="1">
                <a:latin typeface="Calibri" pitchFamily="34" charset="0"/>
                <a:cs typeface="Calibri" pitchFamily="34" charset="0"/>
              </a:rPr>
              <a:t> процесса</a:t>
            </a:r>
          </a:p>
        </p:txBody>
      </p:sp>
      <p:sp>
        <p:nvSpPr>
          <p:cNvPr id="19" name="TextBox 18"/>
          <p:cNvSpPr txBox="1"/>
          <p:nvPr/>
        </p:nvSpPr>
        <p:spPr>
          <a:xfrm>
            <a:off x="1059452" y="1470377"/>
            <a:ext cx="2430994"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b="1" dirty="0"/>
              <a:t>   Глава муниципального</a:t>
            </a:r>
          </a:p>
          <a:p>
            <a:pPr algn="ctr" eaLnBrk="1" hangingPunct="1">
              <a:defRPr/>
            </a:pPr>
            <a:r>
              <a:rPr lang="ru-RU" b="1" dirty="0"/>
              <a:t> образования</a:t>
            </a:r>
          </a:p>
        </p:txBody>
      </p:sp>
      <p:sp>
        <p:nvSpPr>
          <p:cNvPr id="20" name="TextBox 19"/>
          <p:cNvSpPr txBox="1"/>
          <p:nvPr/>
        </p:nvSpPr>
        <p:spPr>
          <a:xfrm>
            <a:off x="5972175" y="3011488"/>
            <a:ext cx="3244850" cy="64611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ru-RU" b="1" dirty="0">
                <a:solidFill>
                  <a:schemeClr val="tx1"/>
                </a:solidFill>
              </a:rPr>
              <a:t>   Главные распорядители</a:t>
            </a:r>
          </a:p>
          <a:p>
            <a:pPr algn="ctr" eaLnBrk="1" hangingPunct="1">
              <a:defRPr/>
            </a:pPr>
            <a:r>
              <a:rPr lang="ru-RU" b="1" dirty="0">
                <a:solidFill>
                  <a:schemeClr val="tx1"/>
                </a:solidFill>
              </a:rPr>
              <a:t>бюджетных средств</a:t>
            </a:r>
          </a:p>
        </p:txBody>
      </p:sp>
      <p:sp>
        <p:nvSpPr>
          <p:cNvPr id="23" name="TextBox 22"/>
          <p:cNvSpPr txBox="1"/>
          <p:nvPr/>
        </p:nvSpPr>
        <p:spPr>
          <a:xfrm>
            <a:off x="6203772" y="4080970"/>
            <a:ext cx="294022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eaLnBrk="1" hangingPunct="1">
              <a:defRPr/>
            </a:pPr>
            <a:r>
              <a:rPr lang="ru-RU" b="1" dirty="0"/>
              <a:t>   Казенные учреждения</a:t>
            </a:r>
          </a:p>
        </p:txBody>
      </p:sp>
      <p:pic>
        <p:nvPicPr>
          <p:cNvPr id="2080" name="Picture 10" descr="http://carlyanderson.com/wp-content/uploads/suggestions.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630238" y="152400"/>
            <a:ext cx="1809750" cy="1252538"/>
          </a:xfrm>
          <a:prstGeom prst="rect">
            <a:avLst/>
          </a:prstGeom>
          <a:noFill/>
          <a:ln w="9525">
            <a:noFill/>
            <a:miter lim="800000"/>
            <a:headEnd/>
            <a:tailEnd/>
          </a:ln>
        </p:spPr>
      </p:pic>
      <p:sp>
        <p:nvSpPr>
          <p:cNvPr id="22" name="TextBox 21"/>
          <p:cNvSpPr txBox="1"/>
          <p:nvPr/>
        </p:nvSpPr>
        <p:spPr>
          <a:xfrm>
            <a:off x="6556375" y="2070100"/>
            <a:ext cx="191770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r>
              <a:rPr lang="ru-RU" b="1" dirty="0"/>
              <a:t>Контрольный            орган</a:t>
            </a:r>
          </a:p>
        </p:txBody>
      </p:sp>
    </p:spTree>
    <p:controls>
      <p:control spid="2050" r:id="rId2" imgW="6095880" imgH="4067280"/>
    </p:controls>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698500" y="569913"/>
            <a:ext cx="8266113" cy="369887"/>
          </a:xfrm>
          <a:prstGeom prst="rect">
            <a:avLst/>
          </a:prstGeom>
          <a:noFill/>
          <a:ln w="9525">
            <a:noFill/>
            <a:miter lim="800000"/>
            <a:headEnd/>
            <a:tailEnd/>
          </a:ln>
        </p:spPr>
        <p:txBody>
          <a:bodyPr>
            <a:spAutoFit/>
          </a:bodyPr>
          <a:lstStyle/>
          <a:p>
            <a:pPr eaLnBrk="1" hangingPunct="1"/>
            <a:r>
              <a:rPr lang="ru-RU" altLang="ru-RU" b="1" i="1">
                <a:solidFill>
                  <a:srgbClr val="0000FF"/>
                </a:solidFill>
                <a:latin typeface="Calibri" pitchFamily="34" charset="0"/>
              </a:rPr>
              <a:t>Бюджетный процесс – это ежегодное формирование и исполнение бюджета</a:t>
            </a:r>
            <a:endParaRPr lang="ru-RU" altLang="ru-RU">
              <a:solidFill>
                <a:srgbClr val="0000FF"/>
              </a:solidFill>
              <a:latin typeface="Calibri" pitchFamily="34" charset="0"/>
            </a:endParaRPr>
          </a:p>
        </p:txBody>
      </p:sp>
      <p:graphicFrame>
        <p:nvGraphicFramePr>
          <p:cNvPr id="8" name="Схема 7"/>
          <p:cNvGraphicFramePr/>
          <p:nvPr/>
        </p:nvGraphicFramePr>
        <p:xfrm>
          <a:off x="107504" y="1052736"/>
          <a:ext cx="885698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7" descr="num1"/>
          <p:cNvPicPr>
            <a:picLocks noChangeAspect="1" noChangeArrowheads="1"/>
          </p:cNvPicPr>
          <p:nvPr/>
        </p:nvPicPr>
        <p:blipFill>
          <a:blip r:embed="rId7" cstate="email"/>
          <a:srcRect/>
          <a:stretch>
            <a:fillRect/>
          </a:stretch>
        </p:blipFill>
        <p:spPr bwMode="auto">
          <a:xfrm>
            <a:off x="198438" y="4389438"/>
            <a:ext cx="442912" cy="935037"/>
          </a:xfrm>
          <a:prstGeom prst="rect">
            <a:avLst/>
          </a:prstGeom>
          <a:noFill/>
          <a:ln w="9525">
            <a:noFill/>
            <a:miter lim="800000"/>
            <a:headEnd/>
            <a:tailEnd/>
          </a:ln>
        </p:spPr>
      </p:pic>
      <p:pic>
        <p:nvPicPr>
          <p:cNvPr id="9221" name="Picture 8" descr="num2"/>
          <p:cNvPicPr>
            <a:picLocks noChangeAspect="1" noChangeArrowheads="1"/>
          </p:cNvPicPr>
          <p:nvPr/>
        </p:nvPicPr>
        <p:blipFill>
          <a:blip r:embed="rId8" cstate="email"/>
          <a:srcRect/>
          <a:stretch>
            <a:fillRect/>
          </a:stretch>
        </p:blipFill>
        <p:spPr bwMode="auto">
          <a:xfrm>
            <a:off x="190500" y="2133600"/>
            <a:ext cx="574675" cy="1079500"/>
          </a:xfrm>
          <a:prstGeom prst="rect">
            <a:avLst/>
          </a:prstGeom>
          <a:noFill/>
          <a:ln w="9525">
            <a:noFill/>
            <a:miter lim="800000"/>
            <a:headEnd/>
            <a:tailEnd/>
          </a:ln>
        </p:spPr>
      </p:pic>
      <p:pic>
        <p:nvPicPr>
          <p:cNvPr id="9222" name="Picture 9" descr="num3"/>
          <p:cNvPicPr>
            <a:picLocks noChangeAspect="1" noChangeArrowheads="1"/>
          </p:cNvPicPr>
          <p:nvPr/>
        </p:nvPicPr>
        <p:blipFill>
          <a:blip r:embed="rId9" cstate="email"/>
          <a:srcRect/>
          <a:stretch>
            <a:fillRect/>
          </a:stretch>
        </p:blipFill>
        <p:spPr bwMode="auto">
          <a:xfrm>
            <a:off x="3279775" y="1125538"/>
            <a:ext cx="576263" cy="896937"/>
          </a:xfrm>
          <a:prstGeom prst="rect">
            <a:avLst/>
          </a:prstGeom>
          <a:noFill/>
          <a:ln w="9525">
            <a:noFill/>
            <a:miter lim="800000"/>
            <a:headEnd/>
            <a:tailEnd/>
          </a:ln>
        </p:spPr>
      </p:pic>
      <p:pic>
        <p:nvPicPr>
          <p:cNvPr id="9223" name="Picture 10" descr="num4"/>
          <p:cNvPicPr>
            <a:picLocks noChangeAspect="1" noChangeArrowheads="1"/>
          </p:cNvPicPr>
          <p:nvPr/>
        </p:nvPicPr>
        <p:blipFill>
          <a:blip r:embed="rId10" cstate="email"/>
          <a:srcRect/>
          <a:stretch>
            <a:fillRect/>
          </a:stretch>
        </p:blipFill>
        <p:spPr bwMode="auto">
          <a:xfrm>
            <a:off x="5511800" y="2389188"/>
            <a:ext cx="685800" cy="1081087"/>
          </a:xfrm>
          <a:prstGeom prst="rect">
            <a:avLst/>
          </a:prstGeom>
          <a:noFill/>
          <a:ln w="9525">
            <a:noFill/>
            <a:miter lim="800000"/>
            <a:headEnd/>
            <a:tailEnd/>
          </a:ln>
        </p:spPr>
      </p:pic>
      <p:pic>
        <p:nvPicPr>
          <p:cNvPr id="9224" name="Picture 11" descr="num5"/>
          <p:cNvPicPr>
            <a:picLocks noChangeAspect="1" noChangeArrowheads="1"/>
          </p:cNvPicPr>
          <p:nvPr/>
        </p:nvPicPr>
        <p:blipFill>
          <a:blip r:embed="rId11" cstate="email"/>
          <a:srcRect/>
          <a:stretch>
            <a:fillRect/>
          </a:stretch>
        </p:blipFill>
        <p:spPr bwMode="auto">
          <a:xfrm>
            <a:off x="5832475" y="4568825"/>
            <a:ext cx="576263" cy="1062038"/>
          </a:xfrm>
          <a:prstGeom prst="rect">
            <a:avLst/>
          </a:prstGeom>
          <a:noFill/>
          <a:ln w="9525">
            <a:noFill/>
            <a:miter lim="800000"/>
            <a:headEnd/>
            <a:tailEnd/>
          </a:ln>
        </p:spPr>
      </p:pic>
      <p:pic>
        <p:nvPicPr>
          <p:cNvPr id="9225" name="Picture 12" descr="num6"/>
          <p:cNvPicPr>
            <a:picLocks noChangeAspect="1" noChangeArrowheads="1"/>
          </p:cNvPicPr>
          <p:nvPr/>
        </p:nvPicPr>
        <p:blipFill>
          <a:blip r:embed="rId12" cstate="email"/>
          <a:srcRect/>
          <a:stretch>
            <a:fillRect/>
          </a:stretch>
        </p:blipFill>
        <p:spPr bwMode="auto">
          <a:xfrm>
            <a:off x="2662238" y="5653088"/>
            <a:ext cx="617537" cy="990600"/>
          </a:xfrm>
          <a:prstGeom prst="rect">
            <a:avLst/>
          </a:prstGeom>
          <a:noFill/>
          <a:ln w="9525">
            <a:noFill/>
            <a:miter lim="800000"/>
            <a:headEnd/>
            <a:tailEnd/>
          </a:ln>
        </p:spPr>
      </p:pic>
      <p:sp>
        <p:nvSpPr>
          <p:cNvPr id="13" name="TextBox 12"/>
          <p:cNvSpPr txBox="1"/>
          <p:nvPr/>
        </p:nvSpPr>
        <p:spPr>
          <a:xfrm>
            <a:off x="1439863" y="77788"/>
            <a:ext cx="6781800" cy="554037"/>
          </a:xfrm>
          <a:prstGeom prst="rect">
            <a:avLst/>
          </a:prstGeom>
          <a:noFill/>
        </p:spPr>
        <p:txBody>
          <a:bodyPr>
            <a:spAutoFit/>
          </a:bodyPr>
          <a:lstStyle/>
          <a:p>
            <a:pPr algn="ctr" eaLnBrk="1" hangingPunct="1">
              <a:defRPr/>
            </a:pPr>
            <a:r>
              <a:rPr lang="ru-RU" sz="3000" b="1" dirty="0">
                <a:ln w="18000">
                  <a:noFill/>
                  <a:prstDash val="solid"/>
                  <a:miter lim="800000"/>
                </a:ln>
                <a:solidFill>
                  <a:srgbClr val="FFFF00"/>
                </a:solidFill>
                <a:effectLst>
                  <a:outerShdw blurRad="25500" dist="23000" dir="7020000" algn="tl">
                    <a:srgbClr val="000000">
                      <a:alpha val="50000"/>
                    </a:srgbClr>
                  </a:outerShdw>
                </a:effectLst>
                <a:latin typeface="+mn-lt"/>
              </a:rPr>
              <a:t>Этапы работы с бюджетом</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2286000" y="0"/>
            <a:ext cx="4572000" cy="728663"/>
          </a:xfrm>
          <a:prstGeom prst="rect">
            <a:avLst/>
          </a:prstGeom>
          <a:noFill/>
          <a:ln w="9525">
            <a:noFill/>
            <a:miter lim="800000"/>
            <a:headEnd/>
            <a:tailEnd/>
          </a:ln>
        </p:spPr>
        <p:txBody>
          <a:bodyPr>
            <a:spAutoFit/>
          </a:bodyPr>
          <a:lstStyle/>
          <a:p>
            <a:pPr algn="ctr">
              <a:lnSpc>
                <a:spcPct val="115000"/>
              </a:lnSpc>
              <a:spcAft>
                <a:spcPts val="1000"/>
              </a:spcAft>
            </a:pPr>
            <a:r>
              <a:rPr lang="ru-RU" altLang="ru-RU" b="1">
                <a:ea typeface="Calibri" pitchFamily="34" charset="0"/>
                <a:cs typeface="Times New Roman" pitchFamily="18" charset="0"/>
              </a:rPr>
              <a:t>КАКИЕ НАЛОГИ УПЛАЧИВАЮТ ЖИТЕЛИ УДМУРТСКОЙ РЕСПУБЛИКИ</a:t>
            </a:r>
            <a:endParaRPr lang="ru-RU" altLang="ru-RU" sz="1200">
              <a:latin typeface="Calibri" pitchFamily="34" charset="0"/>
              <a:ea typeface="Calibri" pitchFamily="34" charset="0"/>
              <a:cs typeface="Times New Roman" pitchFamily="18" charset="0"/>
            </a:endParaRPr>
          </a:p>
        </p:txBody>
      </p:sp>
      <p:pic>
        <p:nvPicPr>
          <p:cNvPr id="10243" name="Picture 1"/>
          <p:cNvPicPr>
            <a:picLocks noChangeAspect="1" noChangeArrowheads="1"/>
          </p:cNvPicPr>
          <p:nvPr/>
        </p:nvPicPr>
        <p:blipFill>
          <a:blip r:embed="rId2"/>
          <a:srcRect/>
          <a:stretch>
            <a:fillRect/>
          </a:stretch>
        </p:blipFill>
        <p:spPr bwMode="auto">
          <a:xfrm>
            <a:off x="5691188" y="4359275"/>
            <a:ext cx="2844800" cy="2411413"/>
          </a:xfrm>
          <a:prstGeom prst="rect">
            <a:avLst/>
          </a:prstGeom>
          <a:noFill/>
          <a:ln w="9525">
            <a:noFill/>
            <a:miter lim="800000"/>
            <a:headEnd/>
            <a:tailEnd/>
          </a:ln>
        </p:spPr>
      </p:pic>
      <p:pic>
        <p:nvPicPr>
          <p:cNvPr id="10244" name="Picture 2"/>
          <p:cNvPicPr>
            <a:picLocks noChangeAspect="1" noChangeArrowheads="1"/>
          </p:cNvPicPr>
          <p:nvPr/>
        </p:nvPicPr>
        <p:blipFill>
          <a:blip r:embed="rId3"/>
          <a:srcRect/>
          <a:stretch>
            <a:fillRect/>
          </a:stretch>
        </p:blipFill>
        <p:spPr bwMode="auto">
          <a:xfrm>
            <a:off x="5405438" y="836613"/>
            <a:ext cx="2854325" cy="2411412"/>
          </a:xfrm>
          <a:prstGeom prst="rect">
            <a:avLst/>
          </a:prstGeom>
          <a:noFill/>
          <a:ln w="9525">
            <a:noFill/>
            <a:miter lim="800000"/>
            <a:headEnd/>
            <a:tailEnd/>
          </a:ln>
        </p:spPr>
      </p:pic>
      <p:pic>
        <p:nvPicPr>
          <p:cNvPr id="10245" name="Picture 3"/>
          <p:cNvPicPr>
            <a:picLocks noChangeAspect="1" noChangeArrowheads="1"/>
          </p:cNvPicPr>
          <p:nvPr/>
        </p:nvPicPr>
        <p:blipFill>
          <a:blip r:embed="rId4" cstate="email"/>
          <a:srcRect/>
          <a:stretch>
            <a:fillRect/>
          </a:stretch>
        </p:blipFill>
        <p:spPr bwMode="auto">
          <a:xfrm>
            <a:off x="3625850" y="3019425"/>
            <a:ext cx="1865313" cy="1627188"/>
          </a:xfrm>
          <a:prstGeom prst="rect">
            <a:avLst/>
          </a:prstGeom>
          <a:noFill/>
          <a:ln w="9525">
            <a:noFill/>
            <a:miter lim="800000"/>
            <a:headEnd/>
            <a:tailEnd/>
          </a:ln>
        </p:spPr>
      </p:pic>
      <p:pic>
        <p:nvPicPr>
          <p:cNvPr id="10246" name="Picture 4"/>
          <p:cNvPicPr>
            <a:picLocks noChangeAspect="1" noChangeArrowheads="1"/>
          </p:cNvPicPr>
          <p:nvPr/>
        </p:nvPicPr>
        <p:blipFill>
          <a:blip r:embed="rId5"/>
          <a:srcRect/>
          <a:stretch>
            <a:fillRect/>
          </a:stretch>
        </p:blipFill>
        <p:spPr bwMode="auto">
          <a:xfrm>
            <a:off x="709613" y="4359275"/>
            <a:ext cx="2835275" cy="2447925"/>
          </a:xfrm>
          <a:prstGeom prst="rect">
            <a:avLst/>
          </a:prstGeom>
          <a:noFill/>
          <a:ln w="9525">
            <a:noFill/>
            <a:miter lim="800000"/>
            <a:headEnd/>
            <a:tailEnd/>
          </a:ln>
        </p:spPr>
      </p:pic>
      <p:pic>
        <p:nvPicPr>
          <p:cNvPr id="10247" name="Picture 5"/>
          <p:cNvPicPr>
            <a:picLocks noChangeAspect="1" noChangeArrowheads="1"/>
          </p:cNvPicPr>
          <p:nvPr/>
        </p:nvPicPr>
        <p:blipFill>
          <a:blip r:embed="rId6"/>
          <a:srcRect/>
          <a:stretch>
            <a:fillRect/>
          </a:stretch>
        </p:blipFill>
        <p:spPr bwMode="auto">
          <a:xfrm>
            <a:off x="744538" y="768350"/>
            <a:ext cx="2881312" cy="2411413"/>
          </a:xfrm>
          <a:prstGeom prst="rect">
            <a:avLst/>
          </a:prstGeom>
          <a:noFill/>
          <a:ln w="9525">
            <a:noFill/>
            <a:miter lim="800000"/>
            <a:headEnd/>
            <a:tailEnd/>
          </a:ln>
        </p:spPr>
      </p:pic>
      <p:pic>
        <p:nvPicPr>
          <p:cNvPr id="10248" name="Picture 6"/>
          <p:cNvPicPr>
            <a:picLocks noChangeAspect="1" noChangeArrowheads="1"/>
          </p:cNvPicPr>
          <p:nvPr/>
        </p:nvPicPr>
        <p:blipFill>
          <a:blip r:embed="rId7" cstate="email"/>
          <a:srcRect/>
          <a:stretch>
            <a:fillRect/>
          </a:stretch>
        </p:blipFill>
        <p:spPr bwMode="auto">
          <a:xfrm>
            <a:off x="6227763" y="3516313"/>
            <a:ext cx="885825" cy="876300"/>
          </a:xfrm>
          <a:prstGeom prst="rect">
            <a:avLst/>
          </a:prstGeom>
          <a:noFill/>
          <a:ln w="9525">
            <a:noFill/>
            <a:miter lim="800000"/>
            <a:headEnd/>
            <a:tailEnd/>
          </a:ln>
        </p:spPr>
      </p:pic>
      <p:pic>
        <p:nvPicPr>
          <p:cNvPr id="10249" name="Picture 7"/>
          <p:cNvPicPr>
            <a:picLocks noChangeAspect="1" noChangeArrowheads="1"/>
          </p:cNvPicPr>
          <p:nvPr/>
        </p:nvPicPr>
        <p:blipFill>
          <a:blip r:embed="rId8"/>
          <a:srcRect/>
          <a:stretch>
            <a:fillRect/>
          </a:stretch>
        </p:blipFill>
        <p:spPr bwMode="auto">
          <a:xfrm>
            <a:off x="6227763" y="3201988"/>
            <a:ext cx="885825" cy="790575"/>
          </a:xfrm>
          <a:prstGeom prst="rect">
            <a:avLst/>
          </a:prstGeom>
          <a:noFill/>
          <a:ln w="9525">
            <a:noFill/>
            <a:miter lim="800000"/>
            <a:headEnd/>
            <a:tailEnd/>
          </a:ln>
        </p:spPr>
      </p:pic>
      <p:pic>
        <p:nvPicPr>
          <p:cNvPr id="10250" name="Picture 8"/>
          <p:cNvPicPr>
            <a:picLocks noChangeAspect="1" noChangeArrowheads="1"/>
          </p:cNvPicPr>
          <p:nvPr/>
        </p:nvPicPr>
        <p:blipFill>
          <a:blip r:embed="rId9"/>
          <a:srcRect/>
          <a:stretch>
            <a:fillRect/>
          </a:stretch>
        </p:blipFill>
        <p:spPr bwMode="auto">
          <a:xfrm>
            <a:off x="2060575" y="3533775"/>
            <a:ext cx="885825" cy="876300"/>
          </a:xfrm>
          <a:prstGeom prst="rect">
            <a:avLst/>
          </a:prstGeom>
          <a:noFill/>
          <a:ln w="9525">
            <a:noFill/>
            <a:miter lim="800000"/>
            <a:headEnd/>
            <a:tailEnd/>
          </a:ln>
        </p:spPr>
      </p:pic>
      <p:pic>
        <p:nvPicPr>
          <p:cNvPr id="10251" name="Picture 9"/>
          <p:cNvPicPr>
            <a:picLocks noChangeAspect="1" noChangeArrowheads="1"/>
          </p:cNvPicPr>
          <p:nvPr/>
        </p:nvPicPr>
        <p:blipFill>
          <a:blip r:embed="rId10" cstate="email"/>
          <a:srcRect/>
          <a:stretch>
            <a:fillRect/>
          </a:stretch>
        </p:blipFill>
        <p:spPr bwMode="auto">
          <a:xfrm>
            <a:off x="2032000" y="3125788"/>
            <a:ext cx="914400" cy="8667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0375" y="133350"/>
            <a:ext cx="8713788" cy="661988"/>
          </a:xfrm>
          <a:prstGeom prst="rect">
            <a:avLst/>
          </a:prstGeom>
          <a:noFill/>
        </p:spPr>
        <p:txBody>
          <a:bodyPr>
            <a:spAutoFit/>
          </a:bodyPr>
          <a:lstStyle/>
          <a:p>
            <a:pPr algn="ctr" eaLnBrk="1" hangingPunct="1">
              <a:defRPr/>
            </a:pPr>
            <a:r>
              <a:rPr lang="ru-RU" sz="1900" b="1" dirty="0">
                <a:ln w="18000">
                  <a:noFill/>
                  <a:prstDash val="solid"/>
                  <a:miter lim="800000"/>
                </a:ln>
                <a:solidFill>
                  <a:srgbClr val="FFFF00"/>
                </a:solidFill>
                <a:effectLst>
                  <a:outerShdw blurRad="25500" dist="23000" dir="7020000" algn="tl">
                    <a:srgbClr val="000000">
                      <a:alpha val="50000"/>
                    </a:srgbClr>
                  </a:outerShdw>
                </a:effectLst>
                <a:latin typeface="+mj-lt"/>
              </a:rPr>
              <a:t>Показатели социально- экономического  развития</a:t>
            </a:r>
          </a:p>
          <a:p>
            <a:pPr algn="ctr" eaLnBrk="1" hangingPunct="1">
              <a:defRPr/>
            </a:pPr>
            <a:r>
              <a:rPr lang="ru-RU" b="1" dirty="0">
                <a:ln w="18000">
                  <a:noFill/>
                  <a:prstDash val="solid"/>
                  <a:miter lim="800000"/>
                </a:ln>
                <a:solidFill>
                  <a:srgbClr val="FFFF00"/>
                </a:solidFill>
                <a:effectLst>
                  <a:outerShdw blurRad="25500" dist="23000" dir="7020000" algn="tl">
                    <a:srgbClr val="000000">
                      <a:alpha val="50000"/>
                    </a:srgbClr>
                  </a:outerShdw>
                </a:effectLst>
                <a:latin typeface="+mj-lt"/>
              </a:rPr>
              <a:t> </a:t>
            </a:r>
          </a:p>
        </p:txBody>
      </p:sp>
      <p:graphicFrame>
        <p:nvGraphicFramePr>
          <p:cNvPr id="6" name="Схема 5"/>
          <p:cNvGraphicFramePr/>
          <p:nvPr/>
        </p:nvGraphicFramePr>
        <p:xfrm>
          <a:off x="-910470" y="844551"/>
          <a:ext cx="6876256" cy="5964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9" name="Picture 2" descr="http://orkende.kz/images/djimageslider/header/market-gains.jpg"/>
          <p:cNvPicPr>
            <a:picLocks noChangeAspect="1" noChangeArrowheads="1"/>
          </p:cNvPicPr>
          <p:nvPr/>
        </p:nvPicPr>
        <p:blipFill>
          <a:blip r:embed="rId6" cstate="email"/>
          <a:srcRect/>
          <a:stretch>
            <a:fillRect/>
          </a:stretch>
        </p:blipFill>
        <p:spPr bwMode="auto">
          <a:xfrm>
            <a:off x="0" y="954088"/>
            <a:ext cx="971550" cy="5903912"/>
          </a:xfrm>
          <a:prstGeom prst="rect">
            <a:avLst/>
          </a:prstGeom>
          <a:noFill/>
          <a:ln w="9525">
            <a:noFill/>
            <a:miter lim="800000"/>
            <a:headEnd/>
            <a:tailEnd/>
          </a:ln>
        </p:spPr>
      </p:pic>
      <p:sp>
        <p:nvSpPr>
          <p:cNvPr id="7" name="TextBox 6"/>
          <p:cNvSpPr txBox="1"/>
          <p:nvPr/>
        </p:nvSpPr>
        <p:spPr>
          <a:xfrm>
            <a:off x="4102254" y="825478"/>
            <a:ext cx="922069"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1644 </a:t>
            </a:r>
            <a:r>
              <a:rPr lang="ru-RU" sz="1400" b="1" dirty="0" err="1">
                <a:latin typeface="Times New Roman" panose="02020603050405020304" pitchFamily="18" charset="0"/>
                <a:cs typeface="Times New Roman" panose="02020603050405020304" pitchFamily="18" charset="0"/>
              </a:rPr>
              <a:t>млн.руб</a:t>
            </a:r>
            <a:r>
              <a:rPr lang="ru-RU" sz="14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4102250" y="2297843"/>
            <a:ext cx="92207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1004,7 </a:t>
            </a:r>
            <a:r>
              <a:rPr lang="ru-RU" sz="1400" b="1" dirty="0" err="1">
                <a:solidFill>
                  <a:srgbClr val="0000FF"/>
                </a:solidFill>
                <a:latin typeface="Times New Roman" panose="02020603050405020304" pitchFamily="18" charset="0"/>
                <a:cs typeface="Times New Roman" panose="02020603050405020304" pitchFamily="18" charset="0"/>
              </a:rPr>
              <a:t>млн.руб</a:t>
            </a:r>
            <a:r>
              <a:rPr lang="ru-RU" sz="1400" b="1" dirty="0">
                <a:solidFill>
                  <a:srgbClr val="0000FF"/>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4102251" y="3068300"/>
            <a:ext cx="922069" cy="553998"/>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18126 руб.</a:t>
            </a:r>
          </a:p>
        </p:txBody>
      </p:sp>
      <p:sp>
        <p:nvSpPr>
          <p:cNvPr id="18" name="TextBox 17"/>
          <p:cNvSpPr txBox="1"/>
          <p:nvPr/>
        </p:nvSpPr>
        <p:spPr>
          <a:xfrm>
            <a:off x="4102674" y="4695944"/>
            <a:ext cx="898409" cy="53860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4,6 </a:t>
            </a:r>
            <a:r>
              <a:rPr lang="ru-RU" sz="1400" b="1" dirty="0" err="1">
                <a:latin typeface="Times New Roman" panose="02020603050405020304" pitchFamily="18" charset="0"/>
                <a:cs typeface="Times New Roman" panose="02020603050405020304" pitchFamily="18" charset="0"/>
              </a:rPr>
              <a:t>тыс.чел</a:t>
            </a:r>
            <a:r>
              <a:rPr lang="ru-RU" sz="1400" b="1"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4125701" y="5610940"/>
            <a:ext cx="875168" cy="553998"/>
          </a:xfrm>
          <a:prstGeom prst="rect">
            <a:avLst/>
          </a:prstGeom>
          <a:solidFill>
            <a:srgbClr val="FF99FF"/>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200" b="1" dirty="0">
                <a:solidFill>
                  <a:srgbClr val="0000FF"/>
                </a:solidFill>
                <a:latin typeface="Times New Roman" panose="02020603050405020304" pitchFamily="18" charset="0"/>
                <a:cs typeface="Times New Roman" panose="02020603050405020304" pitchFamily="18" charset="0"/>
              </a:rPr>
              <a:t>0,261</a:t>
            </a:r>
          </a:p>
          <a:p>
            <a:pPr algn="ctr" eaLnBrk="1" hangingPunct="1">
              <a:defRPr/>
            </a:pPr>
            <a:r>
              <a:rPr lang="ru-RU" sz="1200" b="1" dirty="0" err="1">
                <a:solidFill>
                  <a:srgbClr val="0000FF"/>
                </a:solidFill>
                <a:latin typeface="Times New Roman" panose="02020603050405020304" pitchFamily="18" charset="0"/>
                <a:cs typeface="Times New Roman" panose="02020603050405020304" pitchFamily="18" charset="0"/>
              </a:rPr>
              <a:t>тыс.руб</a:t>
            </a:r>
            <a:r>
              <a:rPr lang="ru-RU" b="1" dirty="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5158258" y="826667"/>
            <a:ext cx="922069"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1758,3 </a:t>
            </a:r>
            <a:r>
              <a:rPr lang="ru-RU" sz="1400" b="1" dirty="0" err="1">
                <a:latin typeface="Times New Roman" panose="02020603050405020304" pitchFamily="18" charset="0"/>
                <a:cs typeface="Times New Roman" panose="02020603050405020304" pitchFamily="18" charset="0"/>
              </a:rPr>
              <a:t>млн.руб</a:t>
            </a:r>
            <a:r>
              <a:rPr lang="ru-RU" sz="1400" b="1"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6210321" y="838665"/>
            <a:ext cx="922069"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1882,3 </a:t>
            </a:r>
            <a:r>
              <a:rPr lang="ru-RU" sz="1400" b="1" dirty="0" err="1">
                <a:latin typeface="Times New Roman" panose="02020603050405020304" pitchFamily="18" charset="0"/>
                <a:cs typeface="Times New Roman" panose="02020603050405020304" pitchFamily="18" charset="0"/>
              </a:rPr>
              <a:t>млн.руб</a:t>
            </a:r>
            <a:r>
              <a:rPr lang="ru-RU" sz="1400" b="1" dirty="0">
                <a:latin typeface="Times New Roman" panose="02020603050405020304" pitchFamily="18" charset="0"/>
                <a:cs typeface="Times New Roman" panose="02020603050405020304" pitchFamily="18" charset="0"/>
              </a:rPr>
              <a:t>.</a:t>
            </a:r>
          </a:p>
        </p:txBody>
      </p:sp>
      <p:sp>
        <p:nvSpPr>
          <p:cNvPr id="24" name="TextBox 23"/>
          <p:cNvSpPr txBox="1"/>
          <p:nvPr/>
        </p:nvSpPr>
        <p:spPr>
          <a:xfrm>
            <a:off x="7189615" y="845641"/>
            <a:ext cx="922069"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2001,8 </a:t>
            </a:r>
            <a:r>
              <a:rPr lang="ru-RU" sz="1400" b="1" dirty="0" err="1">
                <a:latin typeface="Times New Roman" panose="02020603050405020304" pitchFamily="18" charset="0"/>
                <a:cs typeface="Times New Roman" panose="02020603050405020304" pitchFamily="18" charset="0"/>
              </a:rPr>
              <a:t>млн.руб</a:t>
            </a:r>
            <a:r>
              <a:rPr lang="ru-RU" sz="14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151486" y="2310458"/>
            <a:ext cx="92207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1074,8 </a:t>
            </a:r>
            <a:r>
              <a:rPr lang="ru-RU" sz="1400" b="1" dirty="0" err="1">
                <a:solidFill>
                  <a:srgbClr val="0000FF"/>
                </a:solidFill>
                <a:latin typeface="Times New Roman" panose="02020603050405020304" pitchFamily="18" charset="0"/>
                <a:cs typeface="Times New Roman" panose="02020603050405020304" pitchFamily="18" charset="0"/>
              </a:rPr>
              <a:t>млн.руб</a:t>
            </a:r>
            <a:r>
              <a:rPr lang="ru-RU" sz="1400" b="1" dirty="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6198699" y="2327578"/>
            <a:ext cx="92207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1196 </a:t>
            </a:r>
            <a:r>
              <a:rPr lang="ru-RU" sz="1400" b="1" dirty="0" err="1">
                <a:solidFill>
                  <a:srgbClr val="0000FF"/>
                </a:solidFill>
                <a:latin typeface="Times New Roman" panose="02020603050405020304" pitchFamily="18" charset="0"/>
                <a:cs typeface="Times New Roman" panose="02020603050405020304" pitchFamily="18" charset="0"/>
              </a:rPr>
              <a:t>млн.руб</a:t>
            </a:r>
            <a:r>
              <a:rPr lang="ru-RU" sz="1400" b="1" dirty="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7215854" y="2336155"/>
            <a:ext cx="92207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1322,2 </a:t>
            </a:r>
            <a:r>
              <a:rPr lang="ru-RU" sz="1400" b="1" dirty="0" err="1">
                <a:solidFill>
                  <a:srgbClr val="0000FF"/>
                </a:solidFill>
                <a:latin typeface="Times New Roman" panose="02020603050405020304" pitchFamily="18" charset="0"/>
                <a:cs typeface="Times New Roman" panose="02020603050405020304" pitchFamily="18" charset="0"/>
              </a:rPr>
              <a:t>млн.руб</a:t>
            </a:r>
            <a:r>
              <a:rPr lang="ru-RU" sz="1400" b="1" dirty="0">
                <a:solidFill>
                  <a:srgbClr val="0000FF"/>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8197013" y="862512"/>
            <a:ext cx="922069"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ru-RU" sz="1400" b="1" dirty="0">
                <a:latin typeface="Times New Roman" panose="02020603050405020304" pitchFamily="18" charset="0"/>
                <a:cs typeface="Times New Roman" panose="02020603050405020304" pitchFamily="18" charset="0"/>
              </a:rPr>
              <a:t>2128,9 </a:t>
            </a:r>
            <a:r>
              <a:rPr lang="ru-RU" sz="1400" b="1" dirty="0" err="1">
                <a:latin typeface="Times New Roman" panose="02020603050405020304" pitchFamily="18" charset="0"/>
                <a:cs typeface="Times New Roman" panose="02020603050405020304" pitchFamily="18" charset="0"/>
              </a:rPr>
              <a:t>млн.руб</a:t>
            </a:r>
            <a:r>
              <a:rPr lang="ru-RU" sz="14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8210100" y="2340638"/>
            <a:ext cx="92207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1461,8 </a:t>
            </a:r>
            <a:r>
              <a:rPr lang="ru-RU" sz="1400" b="1" dirty="0" err="1">
                <a:solidFill>
                  <a:srgbClr val="0000FF"/>
                </a:solidFill>
                <a:latin typeface="Times New Roman" panose="02020603050405020304" pitchFamily="18" charset="0"/>
                <a:cs typeface="Times New Roman" panose="02020603050405020304" pitchFamily="18" charset="0"/>
              </a:rPr>
              <a:t>млн.руб</a:t>
            </a:r>
            <a:r>
              <a:rPr lang="ru-RU" sz="1400" b="1" dirty="0">
                <a:solidFill>
                  <a:srgbClr val="0000FF"/>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5158257" y="3068300"/>
            <a:ext cx="922069" cy="553998"/>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20046</a:t>
            </a:r>
          </a:p>
          <a:p>
            <a:pPr algn="ctr" eaLnBrk="1" hangingPunct="1">
              <a:defRPr/>
            </a:pPr>
            <a:r>
              <a:rPr lang="ru-RU" sz="1500" b="1" dirty="0">
                <a:latin typeface="Times New Roman" panose="02020603050405020304" pitchFamily="18" charset="0"/>
                <a:cs typeface="Times New Roman" panose="02020603050405020304" pitchFamily="18" charset="0"/>
              </a:rPr>
              <a:t>руб.</a:t>
            </a:r>
          </a:p>
        </p:txBody>
      </p:sp>
      <p:sp>
        <p:nvSpPr>
          <p:cNvPr id="31" name="TextBox 30"/>
          <p:cNvSpPr txBox="1"/>
          <p:nvPr/>
        </p:nvSpPr>
        <p:spPr>
          <a:xfrm>
            <a:off x="6198700" y="3080032"/>
            <a:ext cx="922069" cy="553998"/>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22149</a:t>
            </a:r>
          </a:p>
          <a:p>
            <a:pPr algn="ctr" eaLnBrk="1" hangingPunct="1">
              <a:defRPr/>
            </a:pPr>
            <a:r>
              <a:rPr lang="ru-RU" sz="1500" b="1" dirty="0">
                <a:latin typeface="Times New Roman" panose="02020603050405020304" pitchFamily="18" charset="0"/>
                <a:cs typeface="Times New Roman" panose="02020603050405020304" pitchFamily="18" charset="0"/>
              </a:rPr>
              <a:t>руб.</a:t>
            </a:r>
          </a:p>
        </p:txBody>
      </p:sp>
      <p:sp>
        <p:nvSpPr>
          <p:cNvPr id="32" name="TextBox 31"/>
          <p:cNvSpPr txBox="1"/>
          <p:nvPr/>
        </p:nvSpPr>
        <p:spPr>
          <a:xfrm>
            <a:off x="7219323" y="3086491"/>
            <a:ext cx="922069" cy="553998"/>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24485</a:t>
            </a:r>
          </a:p>
          <a:p>
            <a:pPr algn="ctr" eaLnBrk="1" hangingPunct="1">
              <a:defRPr/>
            </a:pPr>
            <a:r>
              <a:rPr lang="ru-RU" sz="1500" b="1" dirty="0">
                <a:latin typeface="Times New Roman" panose="02020603050405020304" pitchFamily="18" charset="0"/>
                <a:cs typeface="Times New Roman" panose="02020603050405020304" pitchFamily="18" charset="0"/>
              </a:rPr>
              <a:t>руб.</a:t>
            </a:r>
          </a:p>
        </p:txBody>
      </p:sp>
      <p:sp>
        <p:nvSpPr>
          <p:cNvPr id="33" name="TextBox 32"/>
          <p:cNvSpPr txBox="1"/>
          <p:nvPr/>
        </p:nvSpPr>
        <p:spPr>
          <a:xfrm>
            <a:off x="8221931" y="3068300"/>
            <a:ext cx="922069" cy="553998"/>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27071</a:t>
            </a:r>
          </a:p>
          <a:p>
            <a:pPr algn="ctr" eaLnBrk="1" hangingPunct="1">
              <a:defRPr/>
            </a:pPr>
            <a:r>
              <a:rPr lang="ru-RU" sz="1500" b="1" dirty="0">
                <a:latin typeface="Times New Roman" panose="02020603050405020304" pitchFamily="18" charset="0"/>
                <a:cs typeface="Times New Roman" panose="02020603050405020304" pitchFamily="18" charset="0"/>
              </a:rPr>
              <a:t>руб.</a:t>
            </a:r>
          </a:p>
        </p:txBody>
      </p:sp>
      <p:sp>
        <p:nvSpPr>
          <p:cNvPr id="36" name="Прямоугольник 35"/>
          <p:cNvSpPr/>
          <p:nvPr/>
        </p:nvSpPr>
        <p:spPr>
          <a:xfrm>
            <a:off x="4067945" y="4130871"/>
            <a:ext cx="593576" cy="327220"/>
          </a:xfrm>
          <a:prstGeom prst="rect">
            <a:avLst/>
          </a:prstGeom>
          <a:scene3d>
            <a:camera prst="orthographicFront">
              <a:rot lat="0" lon="0" rev="0"/>
            </a:camera>
            <a:lightRig rig="threePt" dir="t"/>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endParaRPr lang="ru-RU" sz="15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102252" y="3791822"/>
            <a:ext cx="922069" cy="553998"/>
          </a:xfrm>
          <a:prstGeom prst="rect">
            <a:avLst/>
          </a:prstGeom>
          <a:gradFill>
            <a:gsLst>
              <a:gs pos="100000">
                <a:srgbClr val="0066FF"/>
              </a:gs>
              <a:gs pos="100000">
                <a:schemeClr val="accent3">
                  <a:shade val="94000"/>
                  <a:lumMod val="88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20,8 </a:t>
            </a:r>
            <a:r>
              <a:rPr lang="ru-RU" sz="1500" b="1" dirty="0" err="1">
                <a:latin typeface="Times New Roman" panose="02020603050405020304" pitchFamily="18" charset="0"/>
                <a:cs typeface="Times New Roman" panose="02020603050405020304" pitchFamily="18" charset="0"/>
              </a:rPr>
              <a:t>тыс.чел</a:t>
            </a:r>
            <a:r>
              <a:rPr lang="ru-RU" sz="1500" b="1" dirty="0">
                <a:latin typeface="Times New Roman" panose="02020603050405020304" pitchFamily="18" charset="0"/>
                <a:cs typeface="Times New Roman" panose="02020603050405020304" pitchFamily="18" charset="0"/>
              </a:rPr>
              <a:t>.</a:t>
            </a:r>
          </a:p>
        </p:txBody>
      </p:sp>
      <p:sp>
        <p:nvSpPr>
          <p:cNvPr id="39" name="TextBox 38"/>
          <p:cNvSpPr txBox="1"/>
          <p:nvPr/>
        </p:nvSpPr>
        <p:spPr>
          <a:xfrm>
            <a:off x="5165444" y="3794250"/>
            <a:ext cx="922069" cy="553998"/>
          </a:xfrm>
          <a:prstGeom prst="rect">
            <a:avLst/>
          </a:prstGeom>
          <a:gradFill>
            <a:gsLst>
              <a:gs pos="100000">
                <a:srgbClr val="0066FF"/>
              </a:gs>
              <a:gs pos="100000">
                <a:schemeClr val="accent3">
                  <a:shade val="94000"/>
                  <a:lumMod val="88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20,4 </a:t>
            </a:r>
            <a:r>
              <a:rPr lang="ru-RU" sz="1500" b="1" dirty="0" err="1">
                <a:latin typeface="Times New Roman" panose="02020603050405020304" pitchFamily="18" charset="0"/>
                <a:cs typeface="Times New Roman" panose="02020603050405020304" pitchFamily="18" charset="0"/>
              </a:rPr>
              <a:t>тыс.чел</a:t>
            </a:r>
            <a:r>
              <a:rPr lang="ru-RU" sz="1500" b="1" dirty="0">
                <a:latin typeface="Times New Roman" panose="02020603050405020304" pitchFamily="18" charset="0"/>
                <a:cs typeface="Times New Roman" panose="02020603050405020304" pitchFamily="18" charset="0"/>
              </a:rPr>
              <a:t>.</a:t>
            </a:r>
          </a:p>
        </p:txBody>
      </p:sp>
      <p:sp>
        <p:nvSpPr>
          <p:cNvPr id="40" name="TextBox 39"/>
          <p:cNvSpPr txBox="1"/>
          <p:nvPr/>
        </p:nvSpPr>
        <p:spPr>
          <a:xfrm>
            <a:off x="6202670" y="3826669"/>
            <a:ext cx="922069" cy="553998"/>
          </a:xfrm>
          <a:prstGeom prst="rect">
            <a:avLst/>
          </a:prstGeom>
          <a:gradFill>
            <a:gsLst>
              <a:gs pos="100000">
                <a:srgbClr val="0066FF"/>
              </a:gs>
              <a:gs pos="100000">
                <a:schemeClr val="accent3">
                  <a:shade val="94000"/>
                  <a:lumMod val="88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20,1 </a:t>
            </a:r>
            <a:r>
              <a:rPr lang="ru-RU" sz="1500" b="1" dirty="0" err="1">
                <a:latin typeface="Times New Roman" panose="02020603050405020304" pitchFamily="18" charset="0"/>
                <a:cs typeface="Times New Roman" panose="02020603050405020304" pitchFamily="18" charset="0"/>
              </a:rPr>
              <a:t>тыс.чел</a:t>
            </a:r>
            <a:r>
              <a:rPr lang="ru-RU" sz="1500" b="1" dirty="0">
                <a:latin typeface="Times New Roman" panose="02020603050405020304" pitchFamily="18" charset="0"/>
                <a:cs typeface="Times New Roman" panose="02020603050405020304" pitchFamily="18" charset="0"/>
              </a:rPr>
              <a:t>.</a:t>
            </a:r>
          </a:p>
        </p:txBody>
      </p:sp>
      <p:sp>
        <p:nvSpPr>
          <p:cNvPr id="41" name="TextBox 40"/>
          <p:cNvSpPr txBox="1"/>
          <p:nvPr/>
        </p:nvSpPr>
        <p:spPr>
          <a:xfrm>
            <a:off x="7219323" y="3826669"/>
            <a:ext cx="922069" cy="553998"/>
          </a:xfrm>
          <a:prstGeom prst="rect">
            <a:avLst/>
          </a:prstGeom>
          <a:gradFill>
            <a:gsLst>
              <a:gs pos="100000">
                <a:srgbClr val="0066FF"/>
              </a:gs>
              <a:gs pos="100000">
                <a:schemeClr val="accent3">
                  <a:shade val="94000"/>
                  <a:lumMod val="88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20,0тыс.чел.</a:t>
            </a:r>
          </a:p>
        </p:txBody>
      </p:sp>
      <p:sp>
        <p:nvSpPr>
          <p:cNvPr id="42" name="TextBox 41"/>
          <p:cNvSpPr txBox="1"/>
          <p:nvPr/>
        </p:nvSpPr>
        <p:spPr>
          <a:xfrm>
            <a:off x="8221931" y="3840483"/>
            <a:ext cx="922069" cy="553998"/>
          </a:xfrm>
          <a:prstGeom prst="rect">
            <a:avLst/>
          </a:prstGeom>
          <a:gradFill>
            <a:gsLst>
              <a:gs pos="100000">
                <a:srgbClr val="0066FF"/>
              </a:gs>
              <a:gs pos="100000">
                <a:schemeClr val="accent3">
                  <a:shade val="94000"/>
                  <a:lumMod val="88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20,2 </a:t>
            </a:r>
            <a:r>
              <a:rPr lang="ru-RU" sz="1500" b="1" dirty="0" err="1">
                <a:latin typeface="Times New Roman" panose="02020603050405020304" pitchFamily="18" charset="0"/>
                <a:cs typeface="Times New Roman" panose="02020603050405020304" pitchFamily="18" charset="0"/>
              </a:rPr>
              <a:t>тыс.чел</a:t>
            </a:r>
            <a:r>
              <a:rPr lang="ru-RU" sz="1500" b="1" dirty="0">
                <a:latin typeface="Times New Roman" panose="02020603050405020304" pitchFamily="18" charset="0"/>
                <a:cs typeface="Times New Roman" panose="02020603050405020304" pitchFamily="18" charset="0"/>
              </a:rPr>
              <a:t>.</a:t>
            </a:r>
          </a:p>
        </p:txBody>
      </p:sp>
      <p:sp>
        <p:nvSpPr>
          <p:cNvPr id="43" name="TextBox 42"/>
          <p:cNvSpPr txBox="1"/>
          <p:nvPr/>
        </p:nvSpPr>
        <p:spPr>
          <a:xfrm>
            <a:off x="5175147" y="4701295"/>
            <a:ext cx="898409" cy="55399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4,5 </a:t>
            </a:r>
            <a:r>
              <a:rPr lang="ru-RU" sz="1500" b="1" dirty="0" err="1">
                <a:latin typeface="Times New Roman" panose="02020603050405020304" pitchFamily="18" charset="0"/>
                <a:cs typeface="Times New Roman" panose="02020603050405020304" pitchFamily="18" charset="0"/>
              </a:rPr>
              <a:t>тыс.чел</a:t>
            </a:r>
            <a:endParaRPr lang="ru-RU" sz="1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6198699" y="4721222"/>
            <a:ext cx="898409" cy="55399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4,5 </a:t>
            </a:r>
            <a:r>
              <a:rPr lang="ru-RU" sz="1500" b="1" dirty="0" err="1">
                <a:latin typeface="Times New Roman" panose="02020603050405020304" pitchFamily="18" charset="0"/>
                <a:cs typeface="Times New Roman" panose="02020603050405020304" pitchFamily="18" charset="0"/>
              </a:rPr>
              <a:t>тыс.чел</a:t>
            </a:r>
            <a:endParaRPr lang="ru-RU" sz="1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242983" y="4695944"/>
            <a:ext cx="898409" cy="55399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4,5 </a:t>
            </a:r>
            <a:r>
              <a:rPr lang="ru-RU" sz="1500" b="1" dirty="0" err="1">
                <a:latin typeface="Times New Roman" panose="02020603050405020304" pitchFamily="18" charset="0"/>
                <a:cs typeface="Times New Roman" panose="02020603050405020304" pitchFamily="18" charset="0"/>
              </a:rPr>
              <a:t>тыс.чел</a:t>
            </a:r>
            <a:endParaRPr lang="ru-RU" sz="1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8245591" y="4695944"/>
            <a:ext cx="898409" cy="55399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500" b="1" dirty="0">
                <a:latin typeface="Times New Roman" panose="02020603050405020304" pitchFamily="18" charset="0"/>
                <a:cs typeface="Times New Roman" panose="02020603050405020304" pitchFamily="18" charset="0"/>
              </a:rPr>
              <a:t>4,5</a:t>
            </a:r>
          </a:p>
          <a:p>
            <a:pPr algn="ctr" eaLnBrk="1" hangingPunct="1">
              <a:defRPr/>
            </a:pPr>
            <a:r>
              <a:rPr lang="ru-RU" sz="1500" b="1" dirty="0" err="1">
                <a:latin typeface="Times New Roman" panose="02020603050405020304" pitchFamily="18" charset="0"/>
                <a:cs typeface="Times New Roman" panose="02020603050405020304" pitchFamily="18" charset="0"/>
              </a:rPr>
              <a:t>тыс.чел</a:t>
            </a:r>
            <a:endParaRPr lang="ru-RU" sz="14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151486" y="5544767"/>
            <a:ext cx="875168" cy="553998"/>
          </a:xfrm>
          <a:prstGeom prst="rect">
            <a:avLst/>
          </a:prstGeom>
          <a:solidFill>
            <a:srgbClr val="FF99FF"/>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200" b="1" dirty="0">
                <a:solidFill>
                  <a:srgbClr val="0000FF"/>
                </a:solidFill>
                <a:latin typeface="Times New Roman" panose="02020603050405020304" pitchFamily="18" charset="0"/>
                <a:cs typeface="Times New Roman" panose="02020603050405020304" pitchFamily="18" charset="0"/>
              </a:rPr>
              <a:t>0,210 </a:t>
            </a:r>
            <a:r>
              <a:rPr lang="ru-RU" sz="1200" b="1" dirty="0" err="1">
                <a:solidFill>
                  <a:srgbClr val="0000FF"/>
                </a:solidFill>
                <a:latin typeface="Times New Roman" panose="02020603050405020304" pitchFamily="18" charset="0"/>
                <a:cs typeface="Times New Roman" panose="02020603050405020304" pitchFamily="18" charset="0"/>
              </a:rPr>
              <a:t>тыс.руб</a:t>
            </a:r>
            <a:r>
              <a:rPr lang="ru-RU" b="1" dirty="0">
                <a:solidFill>
                  <a:srgbClr val="0000FF"/>
                </a:solidFill>
                <a:latin typeface="Times New Roman" panose="02020603050405020304" pitchFamily="18" charset="0"/>
                <a:cs typeface="Times New Roman" panose="02020603050405020304" pitchFamily="18" charset="0"/>
              </a:rPr>
              <a:t>.</a:t>
            </a:r>
          </a:p>
        </p:txBody>
      </p:sp>
      <p:sp>
        <p:nvSpPr>
          <p:cNvPr id="48" name="TextBox 47"/>
          <p:cNvSpPr txBox="1"/>
          <p:nvPr/>
        </p:nvSpPr>
        <p:spPr>
          <a:xfrm>
            <a:off x="6249571" y="5544767"/>
            <a:ext cx="875168" cy="553998"/>
          </a:xfrm>
          <a:prstGeom prst="rect">
            <a:avLst/>
          </a:prstGeom>
          <a:solidFill>
            <a:srgbClr val="FF99FF"/>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200" b="1" dirty="0">
                <a:solidFill>
                  <a:srgbClr val="0000FF"/>
                </a:solidFill>
                <a:latin typeface="Times New Roman" panose="02020603050405020304" pitchFamily="18" charset="0"/>
                <a:cs typeface="Times New Roman" panose="02020603050405020304" pitchFamily="18" charset="0"/>
              </a:rPr>
              <a:t>0,210тыс.руб</a:t>
            </a:r>
            <a:r>
              <a:rPr lang="ru-RU" b="1" dirty="0">
                <a:solidFill>
                  <a:srgbClr val="0000FF"/>
                </a:solidFill>
                <a:latin typeface="Times New Roman" panose="02020603050405020304" pitchFamily="18" charset="0"/>
                <a:cs typeface="Times New Roman" panose="02020603050405020304" pitchFamily="18" charset="0"/>
              </a:rPr>
              <a:t>.</a:t>
            </a:r>
          </a:p>
        </p:txBody>
      </p:sp>
      <p:sp>
        <p:nvSpPr>
          <p:cNvPr id="49" name="TextBox 48"/>
          <p:cNvSpPr txBox="1"/>
          <p:nvPr/>
        </p:nvSpPr>
        <p:spPr>
          <a:xfrm>
            <a:off x="7232072" y="5544767"/>
            <a:ext cx="875168" cy="584775"/>
          </a:xfrm>
          <a:prstGeom prst="rect">
            <a:avLst/>
          </a:prstGeom>
          <a:solidFill>
            <a:srgbClr val="FF99FF"/>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0,210 </a:t>
            </a:r>
            <a:r>
              <a:rPr lang="ru-RU" sz="1400" b="1" dirty="0" err="1">
                <a:solidFill>
                  <a:srgbClr val="0000FF"/>
                </a:solidFill>
                <a:latin typeface="Times New Roman" panose="02020603050405020304" pitchFamily="18" charset="0"/>
                <a:cs typeface="Times New Roman" panose="02020603050405020304" pitchFamily="18" charset="0"/>
              </a:rPr>
              <a:t>тыс.руб</a:t>
            </a:r>
            <a:r>
              <a:rPr lang="ru-RU" b="1" dirty="0">
                <a:solidFill>
                  <a:srgbClr val="0000FF"/>
                </a:solidFill>
                <a:latin typeface="Times New Roman" panose="02020603050405020304" pitchFamily="18" charset="0"/>
                <a:cs typeface="Times New Roman" panose="02020603050405020304" pitchFamily="18" charset="0"/>
              </a:rPr>
              <a:t>.</a:t>
            </a:r>
          </a:p>
        </p:txBody>
      </p:sp>
      <p:sp>
        <p:nvSpPr>
          <p:cNvPr id="50" name="TextBox 49"/>
          <p:cNvSpPr txBox="1"/>
          <p:nvPr/>
        </p:nvSpPr>
        <p:spPr>
          <a:xfrm>
            <a:off x="8197013" y="5544767"/>
            <a:ext cx="875168" cy="523220"/>
          </a:xfrm>
          <a:prstGeom prst="rect">
            <a:avLst/>
          </a:prstGeom>
          <a:solidFill>
            <a:srgbClr val="FF99FF"/>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0,210тыс.руб.</a:t>
            </a:r>
          </a:p>
        </p:txBody>
      </p:sp>
      <p:sp>
        <p:nvSpPr>
          <p:cNvPr id="51" name="TextBox 50"/>
          <p:cNvSpPr txBox="1"/>
          <p:nvPr/>
        </p:nvSpPr>
        <p:spPr>
          <a:xfrm>
            <a:off x="4102464" y="6238906"/>
            <a:ext cx="875168" cy="507831"/>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 </a:t>
            </a:r>
            <a:r>
              <a:rPr lang="ru-RU" sz="1300" b="1" dirty="0">
                <a:solidFill>
                  <a:srgbClr val="0000FF"/>
                </a:solidFill>
                <a:latin typeface="Times New Roman" panose="02020603050405020304" pitchFamily="18" charset="0"/>
                <a:cs typeface="Times New Roman" panose="02020603050405020304" pitchFamily="18" charset="0"/>
              </a:rPr>
              <a:t>единиц</a:t>
            </a:r>
          </a:p>
        </p:txBody>
      </p:sp>
      <p:sp>
        <p:nvSpPr>
          <p:cNvPr id="52" name="TextBox 51"/>
          <p:cNvSpPr txBox="1"/>
          <p:nvPr/>
        </p:nvSpPr>
        <p:spPr>
          <a:xfrm>
            <a:off x="5158258" y="6230363"/>
            <a:ext cx="875168" cy="507831"/>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243 </a:t>
            </a:r>
            <a:r>
              <a:rPr lang="ru-RU" sz="1300" b="1" dirty="0">
                <a:solidFill>
                  <a:srgbClr val="0000FF"/>
                </a:solidFill>
                <a:latin typeface="Times New Roman" panose="02020603050405020304" pitchFamily="18" charset="0"/>
                <a:cs typeface="Times New Roman" panose="02020603050405020304" pitchFamily="18" charset="0"/>
              </a:rPr>
              <a:t>единицы</a:t>
            </a:r>
          </a:p>
        </p:txBody>
      </p:sp>
      <p:sp>
        <p:nvSpPr>
          <p:cNvPr id="53" name="TextBox 52"/>
          <p:cNvSpPr txBox="1"/>
          <p:nvPr/>
        </p:nvSpPr>
        <p:spPr>
          <a:xfrm>
            <a:off x="6257222" y="6230363"/>
            <a:ext cx="875168" cy="523220"/>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 единиц</a:t>
            </a:r>
            <a:endParaRPr lang="ru-RU" sz="1300" b="1" dirty="0">
              <a:solidFill>
                <a:srgbClr val="0000FF"/>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7233378" y="6230362"/>
            <a:ext cx="875168" cy="507831"/>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 </a:t>
            </a:r>
            <a:r>
              <a:rPr lang="ru-RU" sz="1300" b="1" dirty="0">
                <a:solidFill>
                  <a:srgbClr val="0000FF"/>
                </a:solidFill>
                <a:latin typeface="Times New Roman" panose="02020603050405020304" pitchFamily="18" charset="0"/>
                <a:cs typeface="Times New Roman" panose="02020603050405020304" pitchFamily="18" charset="0"/>
              </a:rPr>
              <a:t>единиц</a:t>
            </a:r>
          </a:p>
        </p:txBody>
      </p:sp>
      <p:sp>
        <p:nvSpPr>
          <p:cNvPr id="55" name="TextBox 54"/>
          <p:cNvSpPr txBox="1"/>
          <p:nvPr/>
        </p:nvSpPr>
        <p:spPr>
          <a:xfrm>
            <a:off x="8189798" y="6238906"/>
            <a:ext cx="875168" cy="507831"/>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 </a:t>
            </a:r>
            <a:r>
              <a:rPr lang="ru-RU" sz="1300" b="1" dirty="0">
                <a:solidFill>
                  <a:srgbClr val="0000FF"/>
                </a:solidFill>
                <a:latin typeface="Times New Roman" panose="02020603050405020304" pitchFamily="18" charset="0"/>
                <a:cs typeface="Times New Roman" panose="02020603050405020304" pitchFamily="18" charset="0"/>
              </a:rPr>
              <a:t>единиц</a:t>
            </a:r>
          </a:p>
        </p:txBody>
      </p:sp>
      <p:sp>
        <p:nvSpPr>
          <p:cNvPr id="11377" name="TextBox 1"/>
          <p:cNvSpPr txBox="1">
            <a:spLocks noChangeArrowheads="1"/>
          </p:cNvSpPr>
          <p:nvPr/>
        </p:nvSpPr>
        <p:spPr bwMode="auto">
          <a:xfrm>
            <a:off x="4170363" y="446088"/>
            <a:ext cx="762000" cy="368300"/>
          </a:xfrm>
          <a:prstGeom prst="rect">
            <a:avLst/>
          </a:prstGeom>
          <a:noFill/>
          <a:ln w="9525">
            <a:noFill/>
            <a:miter lim="800000"/>
            <a:headEnd/>
            <a:tailEnd/>
          </a:ln>
        </p:spPr>
        <p:txBody>
          <a:bodyPr wrap="none">
            <a:spAutoFit/>
          </a:bodyPr>
          <a:lstStyle/>
          <a:p>
            <a:r>
              <a:rPr lang="ru-RU" altLang="ru-RU" b="1"/>
              <a:t>2015 </a:t>
            </a:r>
          </a:p>
        </p:txBody>
      </p:sp>
      <p:sp>
        <p:nvSpPr>
          <p:cNvPr id="11378" name="TextBox 55"/>
          <p:cNvSpPr txBox="1">
            <a:spLocks noChangeArrowheads="1"/>
          </p:cNvSpPr>
          <p:nvPr/>
        </p:nvSpPr>
        <p:spPr bwMode="auto">
          <a:xfrm>
            <a:off x="5162550" y="454025"/>
            <a:ext cx="698500" cy="369888"/>
          </a:xfrm>
          <a:prstGeom prst="rect">
            <a:avLst/>
          </a:prstGeom>
          <a:noFill/>
          <a:ln w="9525">
            <a:noFill/>
            <a:miter lim="800000"/>
            <a:headEnd/>
            <a:tailEnd/>
          </a:ln>
        </p:spPr>
        <p:txBody>
          <a:bodyPr wrap="none">
            <a:spAutoFit/>
          </a:bodyPr>
          <a:lstStyle/>
          <a:p>
            <a:r>
              <a:rPr lang="ru-RU" altLang="ru-RU" b="1"/>
              <a:t>2016</a:t>
            </a:r>
          </a:p>
        </p:txBody>
      </p:sp>
      <p:sp>
        <p:nvSpPr>
          <p:cNvPr id="11379" name="TextBox 56"/>
          <p:cNvSpPr txBox="1">
            <a:spLocks noChangeArrowheads="1"/>
          </p:cNvSpPr>
          <p:nvPr/>
        </p:nvSpPr>
        <p:spPr bwMode="auto">
          <a:xfrm>
            <a:off x="6213475" y="455613"/>
            <a:ext cx="698500" cy="368300"/>
          </a:xfrm>
          <a:prstGeom prst="rect">
            <a:avLst/>
          </a:prstGeom>
          <a:noFill/>
          <a:ln w="9525">
            <a:noFill/>
            <a:miter lim="800000"/>
            <a:headEnd/>
            <a:tailEnd/>
          </a:ln>
        </p:spPr>
        <p:txBody>
          <a:bodyPr wrap="none">
            <a:spAutoFit/>
          </a:bodyPr>
          <a:lstStyle/>
          <a:p>
            <a:r>
              <a:rPr lang="ru-RU" altLang="ru-RU" b="1"/>
              <a:t>2017</a:t>
            </a:r>
          </a:p>
        </p:txBody>
      </p:sp>
      <p:sp>
        <p:nvSpPr>
          <p:cNvPr id="11380" name="TextBox 57"/>
          <p:cNvSpPr txBox="1">
            <a:spLocks noChangeArrowheads="1"/>
          </p:cNvSpPr>
          <p:nvPr/>
        </p:nvSpPr>
        <p:spPr bwMode="auto">
          <a:xfrm>
            <a:off x="7219950" y="468313"/>
            <a:ext cx="696913" cy="369887"/>
          </a:xfrm>
          <a:prstGeom prst="rect">
            <a:avLst/>
          </a:prstGeom>
          <a:noFill/>
          <a:ln w="9525">
            <a:noFill/>
            <a:miter lim="800000"/>
            <a:headEnd/>
            <a:tailEnd/>
          </a:ln>
        </p:spPr>
        <p:txBody>
          <a:bodyPr wrap="none">
            <a:spAutoFit/>
          </a:bodyPr>
          <a:lstStyle/>
          <a:p>
            <a:r>
              <a:rPr lang="ru-RU" altLang="ru-RU" b="1"/>
              <a:t>2018</a:t>
            </a:r>
          </a:p>
        </p:txBody>
      </p:sp>
      <p:sp>
        <p:nvSpPr>
          <p:cNvPr id="11381" name="TextBox 58"/>
          <p:cNvSpPr txBox="1">
            <a:spLocks noChangeArrowheads="1"/>
          </p:cNvSpPr>
          <p:nvPr/>
        </p:nvSpPr>
        <p:spPr bwMode="auto">
          <a:xfrm>
            <a:off x="8221663" y="469900"/>
            <a:ext cx="698500" cy="369888"/>
          </a:xfrm>
          <a:prstGeom prst="rect">
            <a:avLst/>
          </a:prstGeom>
          <a:noFill/>
          <a:ln w="9525">
            <a:noFill/>
            <a:miter lim="800000"/>
            <a:headEnd/>
            <a:tailEnd/>
          </a:ln>
        </p:spPr>
        <p:txBody>
          <a:bodyPr wrap="none">
            <a:spAutoFit/>
          </a:bodyPr>
          <a:lstStyle/>
          <a:p>
            <a:r>
              <a:rPr lang="ru-RU" altLang="ru-RU" b="1"/>
              <a:t>2019</a:t>
            </a:r>
          </a:p>
        </p:txBody>
      </p:sp>
      <p:sp>
        <p:nvSpPr>
          <p:cNvPr id="56" name="TextBox 55"/>
          <p:cNvSpPr txBox="1"/>
          <p:nvPr/>
        </p:nvSpPr>
        <p:spPr>
          <a:xfrm>
            <a:off x="4079013" y="1492895"/>
            <a:ext cx="922070" cy="523220"/>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2285,7млн. руб.</a:t>
            </a:r>
          </a:p>
        </p:txBody>
      </p:sp>
      <p:sp>
        <p:nvSpPr>
          <p:cNvPr id="57" name="TextBox 56"/>
          <p:cNvSpPr txBox="1"/>
          <p:nvPr/>
        </p:nvSpPr>
        <p:spPr>
          <a:xfrm>
            <a:off x="5185609" y="1493203"/>
            <a:ext cx="922070" cy="523220"/>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2498,6млн. руб.</a:t>
            </a:r>
          </a:p>
        </p:txBody>
      </p:sp>
      <p:sp>
        <p:nvSpPr>
          <p:cNvPr id="58" name="TextBox 57"/>
          <p:cNvSpPr txBox="1"/>
          <p:nvPr/>
        </p:nvSpPr>
        <p:spPr>
          <a:xfrm>
            <a:off x="6233771" y="1499421"/>
            <a:ext cx="922070" cy="523220"/>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2673млн. руб.</a:t>
            </a:r>
          </a:p>
        </p:txBody>
      </p:sp>
      <p:sp>
        <p:nvSpPr>
          <p:cNvPr id="59" name="TextBox 58"/>
          <p:cNvSpPr txBox="1"/>
          <p:nvPr/>
        </p:nvSpPr>
        <p:spPr>
          <a:xfrm>
            <a:off x="7215854" y="1492895"/>
            <a:ext cx="922070" cy="523220"/>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2860,4млн. руб.</a:t>
            </a:r>
          </a:p>
        </p:txBody>
      </p:sp>
      <p:sp>
        <p:nvSpPr>
          <p:cNvPr id="60" name="TextBox 59"/>
          <p:cNvSpPr txBox="1"/>
          <p:nvPr/>
        </p:nvSpPr>
        <p:spPr>
          <a:xfrm>
            <a:off x="8197013" y="1488634"/>
            <a:ext cx="922070" cy="523220"/>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3037,3млн. руб.</a:t>
            </a:r>
          </a:p>
        </p:txBody>
      </p:sp>
      <p:sp>
        <p:nvSpPr>
          <p:cNvPr id="62" name="TextBox 61"/>
          <p:cNvSpPr txBox="1"/>
          <p:nvPr/>
        </p:nvSpPr>
        <p:spPr>
          <a:xfrm>
            <a:off x="5151486" y="6230361"/>
            <a:ext cx="875168" cy="507831"/>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ru-RU" sz="1400" b="1" dirty="0">
                <a:solidFill>
                  <a:srgbClr val="0000FF"/>
                </a:solidFill>
                <a:latin typeface="Times New Roman" panose="02020603050405020304" pitchFamily="18" charset="0"/>
                <a:cs typeface="Times New Roman" panose="02020603050405020304" pitchFamily="18" charset="0"/>
              </a:rPr>
              <a:t>10 </a:t>
            </a:r>
            <a:r>
              <a:rPr lang="ru-RU" sz="1300" b="1" dirty="0">
                <a:solidFill>
                  <a:srgbClr val="0000FF"/>
                </a:solidFill>
                <a:latin typeface="Times New Roman" panose="02020603050405020304" pitchFamily="18" charset="0"/>
                <a:cs typeface="Times New Roman" panose="02020603050405020304" pitchFamily="18" charset="0"/>
              </a:rPr>
              <a:t>единиц</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1000"/>
                                        <p:tgtEl>
                                          <p:spTgt spid="16389"/>
                                        </p:tgtEl>
                                      </p:cBhvr>
                                    </p:animEffect>
                                    <p:anim calcmode="lin" valueType="num">
                                      <p:cBhvr>
                                        <p:cTn id="8" dur="1000" fill="hold"/>
                                        <p:tgtEl>
                                          <p:spTgt spid="16389"/>
                                        </p:tgtEl>
                                        <p:attrNameLst>
                                          <p:attrName>ppt_x</p:attrName>
                                        </p:attrNameLst>
                                      </p:cBhvr>
                                      <p:tavLst>
                                        <p:tav tm="0">
                                          <p:val>
                                            <p:strVal val="#ppt_x"/>
                                          </p:val>
                                        </p:tav>
                                        <p:tav tm="100000">
                                          <p:val>
                                            <p:strVal val="#ppt_x"/>
                                          </p:val>
                                        </p:tav>
                                      </p:tavLst>
                                    </p:anim>
                                    <p:anim calcmode="lin" valueType="num">
                                      <p:cBhvr>
                                        <p:cTn id="9"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64D4EF"/>
            </a:gs>
            <a:gs pos="31683">
              <a:srgbClr val="64D4EF"/>
            </a:gs>
            <a:gs pos="61000">
              <a:srgbClr val="64D4EF"/>
            </a:gs>
            <a:gs pos="63750">
              <a:srgbClr val="64D4EF"/>
            </a:gs>
            <a:gs pos="63499">
              <a:srgbClr val="64D4EF"/>
            </a:gs>
            <a:gs pos="63000">
              <a:srgbClr val="64D4EF"/>
            </a:gs>
            <a:gs pos="64000">
              <a:srgbClr val="64D4EF"/>
            </a:gs>
            <a:gs pos="64999">
              <a:srgbClr val="64D4EF"/>
            </a:gs>
            <a:gs pos="64999">
              <a:srgbClr val="64D4EF"/>
            </a:gs>
            <a:gs pos="64999">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30250" y="152400"/>
            <a:ext cx="8229600" cy="1143000"/>
          </a:xfrm>
        </p:spPr>
        <p:txBody>
          <a:bodyPr>
            <a:normAutofit fontScale="90000"/>
          </a:bodyPr>
          <a:lstStyle/>
          <a:p>
            <a:pPr algn="ctr" eaLnBrk="1" fontAlgn="auto" hangingPunct="1">
              <a:spcAft>
                <a:spcPts val="0"/>
              </a:spcAft>
              <a:defRPr/>
            </a:pPr>
            <a:r>
              <a:rPr lang="ru-RU" altLang="ru-RU" sz="1800" b="1" dirty="0" smtClean="0">
                <a:solidFill>
                  <a:srgbClr val="FFFF00"/>
                </a:solidFill>
              </a:rPr>
              <a:t>Перечень основных  документов, на основе которых осуществляется разработка проекта бюджета на 2017 год и плановый период 2018- 2019 годов</a:t>
            </a:r>
            <a:br>
              <a:rPr lang="ru-RU" altLang="ru-RU" sz="1800" b="1" dirty="0" smtClean="0">
                <a:solidFill>
                  <a:srgbClr val="FFFF00"/>
                </a:solidFill>
              </a:rPr>
            </a:br>
            <a:endParaRPr lang="ru-RU" altLang="ru-RU" sz="1800" b="1" dirty="0" smtClean="0">
              <a:solidFill>
                <a:srgbClr val="FFFF00"/>
              </a:solidFill>
            </a:endParaRPr>
          </a:p>
        </p:txBody>
      </p:sp>
      <p:sp>
        <p:nvSpPr>
          <p:cNvPr id="2" name="Горизонтальный свиток 1"/>
          <p:cNvSpPr/>
          <p:nvPr/>
        </p:nvSpPr>
        <p:spPr>
          <a:xfrm>
            <a:off x="395288" y="1771650"/>
            <a:ext cx="8569325" cy="1042988"/>
          </a:xfrm>
          <a:prstGeom prst="horizontalScroll">
            <a:avLst/>
          </a:prstGeom>
          <a:ln w="38100">
            <a:solidFill>
              <a:srgbClr val="FF0000">
                <a:alpha val="60000"/>
              </a:srgbClr>
            </a:solidFill>
          </a:ln>
        </p:spPr>
        <p:style>
          <a:lnRef idx="1">
            <a:schemeClr val="accent6"/>
          </a:lnRef>
          <a:fillRef idx="1002">
            <a:schemeClr val="lt1"/>
          </a:fillRef>
          <a:effectRef idx="1">
            <a:schemeClr val="accent6"/>
          </a:effectRef>
          <a:fontRef idx="minor">
            <a:schemeClr val="dk1"/>
          </a:fontRef>
        </p:style>
        <p:txBody>
          <a:bodyPr>
            <a:spAutoFit/>
          </a:bodyPr>
          <a:lstStyle/>
          <a:p>
            <a:pPr algn="just" eaLnBrk="1" hangingPunct="1">
              <a:buClr>
                <a:schemeClr val="accent6">
                  <a:lumMod val="75000"/>
                </a:schemeClr>
              </a:buClr>
              <a:buSzPct val="111000"/>
              <a:defRPr/>
            </a:pPr>
            <a:r>
              <a:rPr lang="ru-RU" altLang="ru-RU" sz="1500" b="1" dirty="0">
                <a:solidFill>
                  <a:schemeClr val="tx2">
                    <a:lumMod val="75000"/>
                  </a:schemeClr>
                </a:solidFill>
              </a:rPr>
              <a:t>Указ Главы Удмуртской Республики от 10 октября 2016 года № 194 «Об основных направлениях бюджетной и налоговой политики Удмуртской Республики на 2017 год и на плановый период 2018-2019 годов»</a:t>
            </a:r>
            <a:r>
              <a:rPr lang="ru-RU" altLang="ru-RU" sz="1500" dirty="0">
                <a:solidFill>
                  <a:schemeClr val="tx2">
                    <a:lumMod val="75000"/>
                  </a:schemeClr>
                </a:solidFill>
              </a:rPr>
              <a:t> </a:t>
            </a:r>
          </a:p>
        </p:txBody>
      </p:sp>
      <p:sp>
        <p:nvSpPr>
          <p:cNvPr id="5" name="Горизонтальный свиток 4"/>
          <p:cNvSpPr/>
          <p:nvPr/>
        </p:nvSpPr>
        <p:spPr>
          <a:xfrm>
            <a:off x="393700" y="895350"/>
            <a:ext cx="8545513" cy="981075"/>
          </a:xfrm>
          <a:prstGeom prst="horizontalScroll">
            <a:avLst/>
          </a:prstGeom>
          <a:solidFill>
            <a:srgbClr val="307388">
              <a:alpha val="60000"/>
            </a:srgbClr>
          </a:solidFill>
          <a:ln w="38100">
            <a:solidFill>
              <a:schemeClr val="bg1">
                <a:alpha val="60000"/>
              </a:schemeClr>
            </a:solidFill>
            <a:prstDash val="solid"/>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ru-RU" altLang="ru-RU" sz="1400" b="1" dirty="0">
                <a:solidFill>
                  <a:schemeClr val="tx1"/>
                </a:solidFill>
              </a:rPr>
              <a:t>Сценарные условия, основные параметры прогноза социально- экономического развития Российской Федерации и предельные уровни цен (тарифов) на услуги компаний инфраструктурного сектора на 2017 год и плановый период 2018- 2019 годов</a:t>
            </a:r>
            <a:endParaRPr lang="ru-RU" sz="1400" b="1" dirty="0">
              <a:solidFill>
                <a:schemeClr val="tx1"/>
              </a:solidFill>
            </a:endParaRPr>
          </a:p>
        </p:txBody>
      </p:sp>
      <p:sp>
        <p:nvSpPr>
          <p:cNvPr id="6" name="Горизонтальный свиток 5"/>
          <p:cNvSpPr/>
          <p:nvPr/>
        </p:nvSpPr>
        <p:spPr>
          <a:xfrm>
            <a:off x="379413" y="3378200"/>
            <a:ext cx="8567737" cy="1042988"/>
          </a:xfrm>
          <a:prstGeom prst="horizontalScroll">
            <a:avLst/>
          </a:prstGeom>
          <a:ln w="28575">
            <a:solidFill>
              <a:srgbClr val="FF0000">
                <a:alpha val="60000"/>
              </a:srgbClr>
            </a:solidFill>
          </a:ln>
        </p:spPr>
        <p:style>
          <a:lnRef idx="1">
            <a:schemeClr val="accent6"/>
          </a:lnRef>
          <a:fillRef idx="1002">
            <a:schemeClr val="lt1"/>
          </a:fillRef>
          <a:effectRef idx="1">
            <a:schemeClr val="accent6"/>
          </a:effectRef>
          <a:fontRef idx="minor">
            <a:schemeClr val="dk1"/>
          </a:fontRef>
        </p:style>
        <p:txBody>
          <a:bodyPr>
            <a:spAutoFit/>
          </a:bodyPr>
          <a:lstStyle/>
          <a:p>
            <a:pPr eaLnBrk="1" hangingPunct="1">
              <a:defRPr/>
            </a:pPr>
            <a:r>
              <a:rPr lang="ru-RU" altLang="ru-RU" sz="1500" b="1" dirty="0">
                <a:solidFill>
                  <a:schemeClr val="tx2">
                    <a:lumMod val="75000"/>
                  </a:schemeClr>
                </a:solidFill>
              </a:rPr>
              <a:t>Закон Удмуртской Республики от 21 ноября 2006 года № 52-РЗ «О регулировании межбюджетных отношений в Удмуртской Республике» с учетом внесенных </a:t>
            </a:r>
          </a:p>
          <a:p>
            <a:pPr eaLnBrk="1" hangingPunct="1">
              <a:defRPr/>
            </a:pPr>
            <a:r>
              <a:rPr lang="ru-RU" altLang="ru-RU" sz="1500" b="1" dirty="0">
                <a:solidFill>
                  <a:schemeClr val="tx2">
                    <a:lumMod val="75000"/>
                  </a:schemeClr>
                </a:solidFill>
              </a:rPr>
              <a:t>изменений</a:t>
            </a:r>
            <a:endParaRPr lang="ru-RU" sz="1500" b="1" dirty="0"/>
          </a:p>
        </p:txBody>
      </p:sp>
      <p:sp>
        <p:nvSpPr>
          <p:cNvPr id="7" name="Горизонтальный свиток 6"/>
          <p:cNvSpPr/>
          <p:nvPr/>
        </p:nvSpPr>
        <p:spPr>
          <a:xfrm>
            <a:off x="400050" y="2763838"/>
            <a:ext cx="8569325" cy="736600"/>
          </a:xfrm>
          <a:prstGeom prst="horizontalScroll">
            <a:avLst/>
          </a:prstGeom>
          <a:solidFill>
            <a:srgbClr val="1D869B">
              <a:alpha val="64000"/>
            </a:srgbClr>
          </a:solidFill>
          <a:ln w="38100">
            <a:solidFill>
              <a:schemeClr val="bg1">
                <a:alpha val="6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ru-RU" altLang="ru-RU" sz="1500" b="1" dirty="0">
                <a:solidFill>
                  <a:srgbClr val="FFFFFF"/>
                </a:solidFill>
              </a:rPr>
              <a:t>Проект Закона Удмуртской Республики  «О бюджете Удмуртской Республики на  2017 год и плановый период 2018-2019 годов»</a:t>
            </a:r>
            <a:endParaRPr lang="ru-RU" sz="1500" b="1" dirty="0">
              <a:solidFill>
                <a:srgbClr val="FFFFFF"/>
              </a:solidFill>
            </a:endParaRPr>
          </a:p>
        </p:txBody>
      </p:sp>
      <p:sp>
        <p:nvSpPr>
          <p:cNvPr id="8" name="Горизонтальный свиток 7"/>
          <p:cNvSpPr/>
          <p:nvPr/>
        </p:nvSpPr>
        <p:spPr>
          <a:xfrm>
            <a:off x="400050" y="4286250"/>
            <a:ext cx="8551863" cy="981075"/>
          </a:xfrm>
          <a:prstGeom prst="horizontalScroll">
            <a:avLst/>
          </a:prstGeom>
          <a:solidFill>
            <a:srgbClr val="1D869B">
              <a:alpha val="90000"/>
            </a:srgbClr>
          </a:solidFill>
          <a:ln w="38100">
            <a:solidFill>
              <a:schemeClr val="bg1">
                <a:alpha val="60000"/>
              </a:schemeClr>
            </a:solidFill>
          </a:ln>
        </p:spPr>
        <p:style>
          <a:lnRef idx="1">
            <a:schemeClr val="accent6"/>
          </a:lnRef>
          <a:fillRef idx="1002">
            <a:schemeClr val="lt1"/>
          </a:fillRef>
          <a:effectRef idx="1">
            <a:schemeClr val="accent6"/>
          </a:effectRef>
          <a:fontRef idx="minor">
            <a:schemeClr val="dk1"/>
          </a:fontRef>
        </p:style>
        <p:txBody>
          <a:bodyPr>
            <a:spAutoFit/>
          </a:bodyPr>
          <a:lstStyle/>
          <a:p>
            <a:pPr eaLnBrk="1" hangingPunct="1">
              <a:defRPr/>
            </a:pPr>
            <a:r>
              <a:rPr lang="ru-RU" altLang="ru-RU" sz="1400" b="1" dirty="0">
                <a:solidFill>
                  <a:schemeClr val="tx1"/>
                </a:solidFill>
              </a:rPr>
              <a:t>Постановление Администрации муниципального образования «</a:t>
            </a:r>
            <a:r>
              <a:rPr lang="ru-RU" altLang="ru-RU" sz="1400" b="1" dirty="0" err="1">
                <a:solidFill>
                  <a:schemeClr val="tx1"/>
                </a:solidFill>
              </a:rPr>
              <a:t>Кезский</a:t>
            </a:r>
            <a:r>
              <a:rPr lang="ru-RU" altLang="ru-RU" sz="1400" b="1" dirty="0">
                <a:solidFill>
                  <a:schemeClr val="tx1"/>
                </a:solidFill>
              </a:rPr>
              <a:t> район» «О Прогнозе социально-экономического развития  муниципального образования «</a:t>
            </a:r>
            <a:r>
              <a:rPr lang="ru-RU" altLang="ru-RU" sz="1400" b="1" dirty="0" err="1">
                <a:solidFill>
                  <a:schemeClr val="tx1"/>
                </a:solidFill>
              </a:rPr>
              <a:t>Кезский</a:t>
            </a:r>
            <a:r>
              <a:rPr lang="ru-RU" altLang="ru-RU" sz="1400" b="1" dirty="0">
                <a:solidFill>
                  <a:schemeClr val="tx1"/>
                </a:solidFill>
              </a:rPr>
              <a:t> район» на 2017 год и плановый период 2018- 2019 годов»</a:t>
            </a:r>
            <a:endParaRPr lang="ru-RU" sz="1400" b="1" dirty="0">
              <a:solidFill>
                <a:schemeClr val="tx1"/>
              </a:solidFill>
            </a:endParaRPr>
          </a:p>
        </p:txBody>
      </p:sp>
      <p:sp>
        <p:nvSpPr>
          <p:cNvPr id="12" name="Горизонтальный свиток 11"/>
          <p:cNvSpPr/>
          <p:nvPr/>
        </p:nvSpPr>
        <p:spPr>
          <a:xfrm>
            <a:off x="377825" y="5175250"/>
            <a:ext cx="8569325" cy="982663"/>
          </a:xfrm>
          <a:prstGeom prst="horizontalScroll">
            <a:avLst/>
          </a:prstGeom>
          <a:ln w="38100">
            <a:solidFill>
              <a:srgbClr val="FF0000">
                <a:alpha val="60000"/>
              </a:srgbClr>
            </a:solidFill>
          </a:ln>
        </p:spPr>
        <p:style>
          <a:lnRef idx="1">
            <a:schemeClr val="accent6"/>
          </a:lnRef>
          <a:fillRef idx="1002">
            <a:schemeClr val="lt1"/>
          </a:fillRef>
          <a:effectRef idx="1">
            <a:schemeClr val="accent6"/>
          </a:effectRef>
          <a:fontRef idx="minor">
            <a:schemeClr val="dk1"/>
          </a:fontRef>
        </p:style>
        <p:txBody>
          <a:bodyPr>
            <a:spAutoFit/>
          </a:bodyPr>
          <a:lstStyle/>
          <a:p>
            <a:pPr eaLnBrk="1" hangingPunct="1">
              <a:defRPr/>
            </a:pPr>
            <a:r>
              <a:rPr lang="ru-RU" altLang="ru-RU" sz="1400" b="1" dirty="0">
                <a:solidFill>
                  <a:schemeClr val="tx2">
                    <a:lumMod val="75000"/>
                  </a:schemeClr>
                </a:solidFill>
              </a:rPr>
              <a:t>Постановление Администрации  района от  12 сентября 2016года № 1375  «Об утверждении порядка составления проекта бюджета муниципального образования </a:t>
            </a:r>
            <a:r>
              <a:rPr lang="ru-RU" altLang="ru-RU" sz="1400" b="1" dirty="0" err="1">
                <a:solidFill>
                  <a:schemeClr val="tx2">
                    <a:lumMod val="75000"/>
                  </a:schemeClr>
                </a:solidFill>
              </a:rPr>
              <a:t>Кезский</a:t>
            </a:r>
            <a:r>
              <a:rPr lang="ru-RU" altLang="ru-RU" sz="1400" b="1" dirty="0">
                <a:solidFill>
                  <a:schemeClr val="tx2">
                    <a:lumMod val="75000"/>
                  </a:schemeClr>
                </a:solidFill>
              </a:rPr>
              <a:t> район на очередной финансовый год и плановый период»</a:t>
            </a:r>
            <a:endParaRPr lang="ru-RU" sz="1500" b="1" dirty="0">
              <a:solidFill>
                <a:schemeClr val="tx2">
                  <a:lumMod val="75000"/>
                </a:schemeClr>
              </a:solidFill>
            </a:endParaRPr>
          </a:p>
        </p:txBody>
      </p:sp>
      <p:sp>
        <p:nvSpPr>
          <p:cNvPr id="13" name="Горизонтальный свиток 12"/>
          <p:cNvSpPr/>
          <p:nvPr/>
        </p:nvSpPr>
        <p:spPr>
          <a:xfrm>
            <a:off x="387350" y="6022975"/>
            <a:ext cx="8551863" cy="1268413"/>
          </a:xfrm>
          <a:prstGeom prst="horizontalScroll">
            <a:avLst/>
          </a:prstGeom>
          <a:solidFill>
            <a:srgbClr val="1D869B">
              <a:alpha val="90000"/>
            </a:srgbClr>
          </a:solidFill>
          <a:ln w="38100">
            <a:solidFill>
              <a:schemeClr val="bg1">
                <a:alpha val="60000"/>
              </a:schemeClr>
            </a:solidFill>
          </a:ln>
        </p:spPr>
        <p:style>
          <a:lnRef idx="1">
            <a:schemeClr val="accent6"/>
          </a:lnRef>
          <a:fillRef idx="1002">
            <a:schemeClr val="lt1"/>
          </a:fillRef>
          <a:effectRef idx="1">
            <a:schemeClr val="accent6"/>
          </a:effectRef>
          <a:fontRef idx="minor">
            <a:schemeClr val="dk1"/>
          </a:fontRef>
        </p:style>
        <p:txBody>
          <a:bodyPr>
            <a:spAutoFit/>
          </a:bodyPr>
          <a:lstStyle/>
          <a:p>
            <a:pPr algn="just" eaLnBrk="1" hangingPunct="1">
              <a:buClr>
                <a:schemeClr val="accent6">
                  <a:lumMod val="75000"/>
                </a:schemeClr>
              </a:buClr>
              <a:buSzPct val="111000"/>
              <a:defRPr/>
            </a:pPr>
            <a:r>
              <a:rPr lang="ru-RU" altLang="ru-RU" sz="1400" b="1" dirty="0">
                <a:solidFill>
                  <a:schemeClr val="tx1"/>
                </a:solidFill>
              </a:rPr>
              <a:t>Постановление главы муниципального образования «</a:t>
            </a:r>
            <a:r>
              <a:rPr lang="ru-RU" altLang="ru-RU" sz="1400" b="1" dirty="0" err="1">
                <a:solidFill>
                  <a:schemeClr val="tx1"/>
                </a:solidFill>
              </a:rPr>
              <a:t>Кезский</a:t>
            </a:r>
            <a:r>
              <a:rPr lang="ru-RU" altLang="ru-RU" sz="1400" b="1" dirty="0">
                <a:solidFill>
                  <a:schemeClr val="tx1"/>
                </a:solidFill>
              </a:rPr>
              <a:t> район»  от 17 октября 2016 года № 1479 «Об основных направлениях бюджетной и налоговой политики муниципального образования  «</a:t>
            </a:r>
            <a:r>
              <a:rPr lang="ru-RU" altLang="ru-RU" sz="1400" b="1" dirty="0" err="1">
                <a:solidFill>
                  <a:schemeClr val="tx1"/>
                </a:solidFill>
              </a:rPr>
              <a:t>Кезский</a:t>
            </a:r>
            <a:r>
              <a:rPr lang="ru-RU" altLang="ru-RU" sz="1400" b="1" dirty="0">
                <a:solidFill>
                  <a:schemeClr val="tx1"/>
                </a:solidFill>
              </a:rPr>
              <a:t> район на 2017 год и на плановый период 2018- 2019 годов»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grpId="0" nodeType="afterEffect">
                                  <p:stCondLst>
                                    <p:cond delay="0"/>
                                  </p:stCondLst>
                                  <p:childTnLst>
                                    <p:animMotion origin="layout" path="M 0.0033 0.00254 L 0.0033 0.25254 " pathEditMode="relative" rAng="0" ptsTypes="AA">
                                      <p:cBhvr>
                                        <p:cTn id="6" dur="2250" spd="-100000" fill="hold"/>
                                        <p:tgtEl>
                                          <p:spTgt spid="8194"/>
                                        </p:tgtEl>
                                        <p:attrNameLst>
                                          <p:attrName>ppt_x</p:attrName>
                                          <p:attrName>ppt_y</p:attrName>
                                        </p:attrNameLst>
                                      </p:cBhvr>
                                      <p:rCtr x="0" y="125"/>
                                    </p:animMotion>
                                  </p:childTnLst>
                                </p:cTn>
                              </p:par>
                            </p:childTnLst>
                          </p:cTn>
                        </p:par>
                        <p:par>
                          <p:cTn id="7" fill="hold" nodeType="afterGroup">
                            <p:stCondLst>
                              <p:cond delay="225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750"/>
                                        <p:tgtEl>
                                          <p:spTgt spid="2"/>
                                        </p:tgtEl>
                                      </p:cBhvr>
                                    </p:animEffect>
                                  </p:childTnLst>
                                </p:cTn>
                              </p:par>
                            </p:childTnLst>
                          </p:cTn>
                        </p:par>
                        <p:par>
                          <p:cTn id="11" fill="hold" nodeType="afterGroup">
                            <p:stCondLst>
                              <p:cond delay="3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750"/>
                                        <p:tgtEl>
                                          <p:spTgt spid="5"/>
                                        </p:tgtEl>
                                      </p:cBhvr>
                                    </p:animEffect>
                                  </p:childTnLst>
                                </p:cTn>
                              </p:par>
                            </p:childTnLst>
                          </p:cTn>
                        </p:par>
                        <p:par>
                          <p:cTn id="15" fill="hold" nodeType="afterGroup">
                            <p:stCondLst>
                              <p:cond delay="375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750"/>
                                        <p:tgtEl>
                                          <p:spTgt spid="6"/>
                                        </p:tgtEl>
                                      </p:cBhvr>
                                    </p:animEffect>
                                  </p:childTnLst>
                                </p:cTn>
                              </p:par>
                            </p:childTnLst>
                          </p:cTn>
                        </p:par>
                        <p:par>
                          <p:cTn id="19" fill="hold" nodeType="afterGroup">
                            <p:stCondLst>
                              <p:cond delay="45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750"/>
                                        <p:tgtEl>
                                          <p:spTgt spid="7"/>
                                        </p:tgtEl>
                                      </p:cBhvr>
                                    </p:animEffect>
                                  </p:childTnLst>
                                </p:cTn>
                              </p:par>
                            </p:childTnLst>
                          </p:cTn>
                        </p:par>
                        <p:par>
                          <p:cTn id="23" fill="hold" nodeType="afterGroup">
                            <p:stCondLst>
                              <p:cond delay="525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750"/>
                                        <p:tgtEl>
                                          <p:spTgt spid="8"/>
                                        </p:tgtEl>
                                      </p:cBhvr>
                                    </p:animEffect>
                                  </p:childTnLst>
                                </p:cTn>
                              </p:par>
                            </p:childTnLst>
                          </p:cTn>
                        </p:par>
                        <p:par>
                          <p:cTn id="27" fill="hold" nodeType="afterGroup">
                            <p:stCondLst>
                              <p:cond delay="6000"/>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750"/>
                                        <p:tgtEl>
                                          <p:spTgt spid="12"/>
                                        </p:tgtEl>
                                      </p:cBhvr>
                                    </p:animEffect>
                                  </p:childTnLst>
                                </p:cTn>
                              </p:par>
                            </p:childTnLst>
                          </p:cTn>
                        </p:par>
                        <p:par>
                          <p:cTn id="31" fill="hold" nodeType="afterGroup">
                            <p:stCondLst>
                              <p:cond delay="675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animBg="1"/>
      <p:bldP spid="5" grpId="0" animBg="1"/>
      <p:bldP spid="6" grpId="0" animBg="1"/>
      <p:bldP spid="7" grpId="0" animBg="1"/>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73100" y="373063"/>
            <a:ext cx="8229600" cy="595312"/>
          </a:xfrm>
        </p:spPr>
        <p:txBody>
          <a:bodyPr>
            <a:normAutofit fontScale="90000"/>
          </a:bodyPr>
          <a:lstStyle/>
          <a:p>
            <a:pPr algn="ctr" eaLnBrk="1" fontAlgn="auto" hangingPunct="1">
              <a:spcAft>
                <a:spcPts val="0"/>
              </a:spcAft>
              <a:defRPr/>
            </a:pPr>
            <a:r>
              <a:rPr lang="ru-RU" altLang="ru-RU" sz="2000" b="1" dirty="0" smtClean="0">
                <a:solidFill>
                  <a:srgbClr val="FFFF00"/>
                </a:solidFill>
              </a:rPr>
              <a:t>Основные направления бюджетной и налоговой политики МО «</a:t>
            </a:r>
            <a:r>
              <a:rPr lang="ru-RU" altLang="ru-RU" sz="2000" b="1" dirty="0" err="1" smtClean="0">
                <a:solidFill>
                  <a:srgbClr val="FFFF00"/>
                </a:solidFill>
              </a:rPr>
              <a:t>Кезский</a:t>
            </a:r>
            <a:r>
              <a:rPr lang="ru-RU" altLang="ru-RU" sz="2000" b="1" dirty="0" smtClean="0">
                <a:solidFill>
                  <a:srgbClr val="FFFF00"/>
                </a:solidFill>
              </a:rPr>
              <a:t> район» на </a:t>
            </a:r>
            <a:r>
              <a:rPr lang="ru-RU" altLang="ru-RU" sz="2500" b="1" dirty="0" smtClean="0">
                <a:solidFill>
                  <a:srgbClr val="FFFF00"/>
                </a:solidFill>
              </a:rPr>
              <a:t>2017- 2019 годы</a:t>
            </a:r>
          </a:p>
        </p:txBody>
      </p:sp>
      <p:sp>
        <p:nvSpPr>
          <p:cNvPr id="62" name="Загнутый угол 61"/>
          <p:cNvSpPr/>
          <p:nvPr/>
        </p:nvSpPr>
        <p:spPr>
          <a:xfrm>
            <a:off x="5225842" y="2367682"/>
            <a:ext cx="3918158" cy="3024336"/>
          </a:xfrm>
          <a:prstGeom prst="foldedCorner">
            <a:avLst/>
          </a:prstGeom>
          <a:solidFill>
            <a:srgbClr val="CCECFF">
              <a:alpha val="93000"/>
            </a:srgbClr>
          </a:solidFill>
          <a:ln>
            <a:solidFill>
              <a:schemeClr val="accent6">
                <a:lumMod val="20000"/>
                <a:lumOff val="80000"/>
              </a:schemeClr>
            </a:solidFill>
          </a:ln>
          <a:effectLst>
            <a:innerShdw blurRad="63500" dist="508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anchor="ctr"/>
          <a:lstStyle/>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Обеспечение устойчивого развития экономики и социальной стабильности</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Продолжение работы по сохранению, укреплению и развитию налогового потенциала</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Осуществление мониторинга поступления налогов, сборов и иных обязательных платежей в бюджет района</a:t>
            </a:r>
          </a:p>
        </p:txBody>
      </p:sp>
      <p:sp>
        <p:nvSpPr>
          <p:cNvPr id="68" name="Загнутый угол 67"/>
          <p:cNvSpPr/>
          <p:nvPr/>
        </p:nvSpPr>
        <p:spPr>
          <a:xfrm>
            <a:off x="182544" y="1426051"/>
            <a:ext cx="4872055" cy="5240924"/>
          </a:xfrm>
          <a:prstGeom prst="foldedCorner">
            <a:avLst/>
          </a:prstGeom>
          <a:solidFill>
            <a:srgbClr val="CCECFF"/>
          </a:solidFill>
          <a:ln>
            <a:solidFill>
              <a:schemeClr val="accent6">
                <a:lumMod val="20000"/>
                <a:lumOff val="80000"/>
              </a:schemeClr>
            </a:solidFill>
          </a:ln>
          <a:effectLst>
            <a:innerShdw blurRad="63500" dist="50800" dir="27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anchor="ctr"/>
          <a:lstStyle/>
          <a:p>
            <a:pPr marL="342900" indent="-342900" eaLnBrk="1" hangingPunct="1">
              <a:buFont typeface="Wingdings" panose="05000000000000000000" pitchFamily="2" charset="2"/>
              <a:buChar char="v"/>
              <a:defRPr/>
            </a:pPr>
            <a:endParaRPr lang="ru-RU" sz="1400" dirty="0">
              <a:effectLst>
                <a:glow rad="101600">
                  <a:schemeClr val="bg2">
                    <a:lumMod val="90000"/>
                    <a:alpha val="60000"/>
                  </a:schemeClr>
                </a:glow>
              </a:effectLst>
            </a:endParaRPr>
          </a:p>
          <a:p>
            <a:pPr marL="342900" indent="-342900" eaLnBrk="1" hangingPunct="1">
              <a:buFont typeface="Wingdings" panose="05000000000000000000" pitchFamily="2" charset="2"/>
              <a:buChar char="v"/>
              <a:defRPr/>
            </a:pPr>
            <a:endParaRPr lang="ru-RU" sz="1400" b="1" dirty="0">
              <a:ln w="0"/>
              <a:solidFill>
                <a:schemeClr val="tx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endParaRPr lang="ru-RU" sz="1400" b="1" dirty="0">
              <a:ln w="0"/>
              <a:solidFill>
                <a:schemeClr val="tx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Обеспечение сбалансированности бюджета в условиях ограниченности его доходных источников</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Развитие результативного бюджетирования</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Повышение эффективности использования бюджетных средств</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Сохранение объема муниципального долга на экономически безопасном уровне</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Обеспечение сбалансированности консолидированного бюджета района</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Усиление муниципального финансового контроля</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Качественное предоставление отчетности  об исполнении бюджета района</a:t>
            </a:r>
          </a:p>
          <a:p>
            <a:pPr eaLnBrk="1" hangingPunct="1">
              <a:defRPr/>
            </a:pPr>
            <a:endParaRPr lang="ru-RU" sz="1400" b="1" dirty="0">
              <a:ln w="0"/>
              <a:solidFill>
                <a:schemeClr val="bg1"/>
              </a:solidFill>
              <a:effectLst>
                <a:outerShdw blurRad="38100" dist="19050" dir="2700000" algn="tl" rotWithShape="0">
                  <a:schemeClr val="dk1">
                    <a:alpha val="40000"/>
                  </a:schemeClr>
                </a:outerShdw>
              </a:effectLst>
            </a:endParaRPr>
          </a:p>
          <a:p>
            <a:pPr marL="342900" indent="-342900" eaLnBrk="1" hangingPunct="1">
              <a:buFont typeface="Wingdings" panose="05000000000000000000" pitchFamily="2" charset="2"/>
              <a:buChar char="v"/>
              <a:defRPr/>
            </a:pPr>
            <a:r>
              <a:rPr lang="ru-RU" sz="1400" b="1" dirty="0">
                <a:ln w="0"/>
                <a:solidFill>
                  <a:schemeClr val="bg1"/>
                </a:solidFill>
                <a:effectLst>
                  <a:outerShdw blurRad="38100" dist="19050" dir="2700000" algn="tl" rotWithShape="0">
                    <a:schemeClr val="dk1">
                      <a:alpha val="40000"/>
                    </a:schemeClr>
                  </a:outerShdw>
                </a:effectLst>
              </a:rPr>
              <a:t>Обеспечение открытости и прозрачности управления муниципальными финансами</a:t>
            </a:r>
          </a:p>
        </p:txBody>
      </p:sp>
      <p:sp>
        <p:nvSpPr>
          <p:cNvPr id="13319" name="TextBox 1"/>
          <p:cNvSpPr txBox="1">
            <a:spLocks noChangeArrowheads="1"/>
          </p:cNvSpPr>
          <p:nvPr/>
        </p:nvSpPr>
        <p:spPr bwMode="auto">
          <a:xfrm>
            <a:off x="560388" y="1055688"/>
            <a:ext cx="4227512" cy="369887"/>
          </a:xfrm>
          <a:prstGeom prst="rect">
            <a:avLst/>
          </a:prstGeom>
          <a:noFill/>
          <a:ln w="9525">
            <a:noFill/>
            <a:miter lim="800000"/>
            <a:headEnd/>
            <a:tailEnd/>
          </a:ln>
        </p:spPr>
        <p:txBody>
          <a:bodyPr wrap="none">
            <a:spAutoFit/>
          </a:bodyPr>
          <a:lstStyle/>
          <a:p>
            <a:r>
              <a:rPr lang="ru-RU" altLang="ru-RU" b="1">
                <a:solidFill>
                  <a:srgbClr val="0000FF"/>
                </a:solidFill>
              </a:rPr>
              <a:t>Направления бюджетной политики</a:t>
            </a:r>
          </a:p>
        </p:txBody>
      </p:sp>
      <p:sp>
        <p:nvSpPr>
          <p:cNvPr id="13320" name="TextBox 16"/>
          <p:cNvSpPr txBox="1">
            <a:spLocks noChangeArrowheads="1"/>
          </p:cNvSpPr>
          <p:nvPr/>
        </p:nvSpPr>
        <p:spPr bwMode="auto">
          <a:xfrm>
            <a:off x="5054600" y="1871663"/>
            <a:ext cx="4130675" cy="368300"/>
          </a:xfrm>
          <a:prstGeom prst="rect">
            <a:avLst/>
          </a:prstGeom>
          <a:noFill/>
          <a:ln w="9525">
            <a:noFill/>
            <a:miter lim="800000"/>
            <a:headEnd/>
            <a:tailEnd/>
          </a:ln>
        </p:spPr>
        <p:txBody>
          <a:bodyPr wrap="none">
            <a:spAutoFit/>
          </a:bodyPr>
          <a:lstStyle/>
          <a:p>
            <a:r>
              <a:rPr lang="ru-RU" altLang="ru-RU" b="1">
                <a:solidFill>
                  <a:srgbClr val="0000FF"/>
                </a:solidFill>
              </a:rPr>
              <a:t>Направления налоговой политики</a:t>
            </a:r>
          </a:p>
        </p:txBody>
      </p:sp>
      <p:pic>
        <p:nvPicPr>
          <p:cNvPr id="13321" name="Picture 18" descr="Money, coins - Стоковое фото 2happy #821525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054600" y="5013325"/>
            <a:ext cx="2368550" cy="19272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1750" tmFilter="0, 0; .2, .5; .8, .5; 1, 0"/>
                                        <p:tgtEl>
                                          <p:spTgt spid="62"/>
                                        </p:tgtEl>
                                      </p:cBhvr>
                                    </p:animEffect>
                                    <p:animScale>
                                      <p:cBhvr>
                                        <p:cTn id="7" dur="875" autoRev="1" fill="hold"/>
                                        <p:tgtEl>
                                          <p:spTgt spid="62"/>
                                        </p:tgtEl>
                                      </p:cBhvr>
                                      <p:by x="105000" y="105000"/>
                                    </p:animScale>
                                  </p:childTnLst>
                                </p:cTn>
                              </p:par>
                              <p:par>
                                <p:cTn id="8" presetID="26" presetClass="emph" presetSubtype="0" fill="hold" nodeType="withEffect">
                                  <p:stCondLst>
                                    <p:cond delay="0"/>
                                  </p:stCondLst>
                                  <p:childTnLst>
                                    <p:animEffect transition="out" filter="fade">
                                      <p:cBhvr>
                                        <p:cTn id="9" dur="1750" tmFilter="0, 0; .2, .5; .8, .5; 1, 0"/>
                                        <p:tgtEl>
                                          <p:spTgt spid="68"/>
                                        </p:tgtEl>
                                      </p:cBhvr>
                                    </p:animEffect>
                                    <p:animScale>
                                      <p:cBhvr>
                                        <p:cTn id="10" dur="875"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6896</TotalTime>
  <Words>1494</Words>
  <Application>Microsoft Office PowerPoint</Application>
  <PresentationFormat>Экран (4:3)</PresentationFormat>
  <Paragraphs>353</Paragraphs>
  <Slides>17</Slides>
  <Notes>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5" baseType="lpstr">
      <vt:lpstr>Arial</vt:lpstr>
      <vt:lpstr>Century Gothic</vt:lpstr>
      <vt:lpstr>Wingdings 3</vt:lpstr>
      <vt:lpstr>Calibri</vt:lpstr>
      <vt:lpstr>Times New Roman</vt:lpstr>
      <vt:lpstr>Wingdings</vt:lpstr>
      <vt:lpstr>Сектор</vt:lpstr>
      <vt:lpstr>Диаграмма Microsoft Excel</vt:lpstr>
      <vt:lpstr>Слайд 1</vt:lpstr>
      <vt:lpstr>Слайд 2</vt:lpstr>
      <vt:lpstr>Слайд 3</vt:lpstr>
      <vt:lpstr>Слайд 4</vt:lpstr>
      <vt:lpstr>Слайд 5</vt:lpstr>
      <vt:lpstr>Слайд 6</vt:lpstr>
      <vt:lpstr>Слайд 7</vt:lpstr>
      <vt:lpstr>Перечень основных  документов, на основе которых осуществляется разработка проекта бюджета на 2017 год и плановый период 2018- 2019 годов </vt:lpstr>
      <vt:lpstr>Основные направления бюджетной и налоговой политики МО «Кезский район» на 2017- 2019 годы</vt:lpstr>
      <vt:lpstr>   Основные параметры бюджета МО «Кезский район»</vt:lpstr>
      <vt:lpstr>   Структура доходов бюджета МО «Кезский район»    на 2017 год</vt:lpstr>
      <vt:lpstr>Слайд 12</vt:lpstr>
      <vt:lpstr>Слайд 13</vt:lpstr>
      <vt:lpstr>Структура расходов бюджета по муниципальным программам в 2017 году</vt:lpstr>
      <vt:lpstr>ПРОГНОЗ расходов бюджета МО «Кезский район»на 2017 год</vt:lpstr>
      <vt:lpstr>Слайд 16</vt:lpstr>
      <vt:lpstr>Контактная информация  «Бюджет для граждан» подготовлен Управлением финансов Администрации муниципального образования «Кезский район»   </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702</cp:revision>
  <cp:lastPrinted>2016-11-18T10:13:37Z</cp:lastPrinted>
  <dcterms:created xsi:type="dcterms:W3CDTF">2012-11-13T06:47:21Z</dcterms:created>
  <dcterms:modified xsi:type="dcterms:W3CDTF">2016-11-21T06:54:30Z</dcterms:modified>
</cp:coreProperties>
</file>