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activeX/activeX1.xml" ContentType="application/vnd.ms-office.activeX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  <p:sldMasterId id="2147486676" r:id="rId2"/>
  </p:sldMasterIdLst>
  <p:notesMasterIdLst>
    <p:notesMasterId r:id="rId14"/>
  </p:notesMasterIdLst>
  <p:handoutMasterIdLst>
    <p:handoutMasterId r:id="rId15"/>
  </p:handoutMasterIdLst>
  <p:sldIdLst>
    <p:sldId id="315" r:id="rId3"/>
    <p:sldId id="302" r:id="rId4"/>
    <p:sldId id="261" r:id="rId5"/>
    <p:sldId id="277" r:id="rId6"/>
    <p:sldId id="316" r:id="rId7"/>
    <p:sldId id="324" r:id="rId8"/>
    <p:sldId id="322" r:id="rId9"/>
    <p:sldId id="328" r:id="rId10"/>
    <p:sldId id="330" r:id="rId11"/>
    <p:sldId id="321" r:id="rId12"/>
    <p:sldId id="319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31" autoAdjust="0"/>
    <p:restoredTop sz="99825" autoAdjust="0"/>
  </p:normalViewPr>
  <p:slideViewPr>
    <p:cSldViewPr>
      <p:cViewPr varScale="1">
        <p:scale>
          <a:sx n="91" d="100"/>
          <a:sy n="91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Недоимка на</a:t>
            </a:r>
          </a:p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01.04.2021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905117213423493"/>
          <c:y val="2.790693846196059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1392557109068602"/>
                  <c:y val="3.3946163706280899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931,2</a:t>
                    </a:r>
                    <a:endParaRPr lang="en-US" dirty="0"/>
                  </a:p>
                </c:rich>
              </c:tx>
              <c:spPr/>
              <c:dLblPos val="bestFit"/>
              <c:showLegendKey val="1"/>
            </c:dLbl>
            <c:dLbl>
              <c:idx val="1"/>
              <c:layout>
                <c:manualLayout>
                  <c:x val="-2.4307296188736865E-2"/>
                  <c:y val="1.2040733597847851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/>
                      <a:t>596,8</a:t>
                    </a:r>
                    <a:endParaRPr lang="en-US" dirty="0"/>
                  </a:p>
                </c:rich>
              </c:tx>
              <c:spPr/>
              <c:dLblPos val="bestFit"/>
            </c:dLbl>
            <c:dLbl>
              <c:idx val="3"/>
              <c:layout>
                <c:manualLayout>
                  <c:x val="2.2284362743630599E-3"/>
                  <c:y val="-5.9737044497344786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3980,2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4"/>
              <c:layout>
                <c:manualLayout>
                  <c:x val="4.4791952336756424E-2"/>
                  <c:y val="-9.3222852957333992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137,9</a:t>
                    </a:r>
                    <a:endParaRPr lang="en-US" dirty="0"/>
                  </a:p>
                </c:rich>
              </c:tx>
              <c:spPr/>
              <c:dLblPos val="bestFit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3">
                  <c:v>аренда земли</c:v>
                </c:pt>
                <c:pt idx="4">
                  <c:v>аренда имущества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838</c:v>
                </c:pt>
                <c:pt idx="1">
                  <c:v>53</c:v>
                </c:pt>
                <c:pt idx="3">
                  <c:v>3166.7</c:v>
                </c:pt>
                <c:pt idx="4">
                  <c:v>193.4</c:v>
                </c:pt>
              </c:numCache>
            </c:numRef>
          </c:val>
        </c:ser>
        <c:firstSliceAng val="0"/>
      </c:pieChart>
      <c:spPr>
        <a:noFill/>
        <a:ln w="19059">
          <a:noFill/>
        </a:ln>
      </c:spPr>
    </c:plotArea>
    <c:legend>
      <c:legendPos val="r"/>
      <c:layout>
        <c:manualLayout>
          <c:xMode val="edge"/>
          <c:yMode val="edge"/>
          <c:x val="0.65299182704667735"/>
          <c:y val="3.5148655198587978E-3"/>
          <c:w val="0.33484476171685917"/>
          <c:h val="0.99641178998966451"/>
        </c:manualLayout>
      </c:layout>
      <c:txPr>
        <a:bodyPr/>
        <a:lstStyle/>
        <a:p>
          <a:pPr>
            <a:defRPr sz="1051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351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20">
                <a:solidFill>
                  <a:srgbClr val="FF0000"/>
                </a:solidFill>
              </a:defRPr>
            </a:pPr>
            <a:r>
              <a:rPr lang="ru-RU" sz="1620" dirty="0">
                <a:solidFill>
                  <a:srgbClr val="FF0000"/>
                </a:solidFill>
              </a:rPr>
              <a:t>Недоимка на</a:t>
            </a:r>
          </a:p>
          <a:p>
            <a:pPr>
              <a:defRPr sz="1620">
                <a:solidFill>
                  <a:srgbClr val="FF0000"/>
                </a:solidFill>
              </a:defRPr>
            </a:pPr>
            <a:r>
              <a:rPr lang="ru-RU" sz="1620" dirty="0">
                <a:solidFill>
                  <a:srgbClr val="FF0000"/>
                </a:solidFill>
              </a:rPr>
              <a:t> </a:t>
            </a:r>
            <a:r>
              <a:rPr lang="ru-RU" sz="1620" dirty="0" smtClean="0">
                <a:solidFill>
                  <a:srgbClr val="FF0000"/>
                </a:solidFill>
              </a:rPr>
              <a:t>01.01.2021</a:t>
            </a:r>
            <a:endParaRPr lang="ru-RU" sz="162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3905117213423493"/>
          <c:y val="2.790693846196059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1392557109068602"/>
                  <c:y val="3.3946163706280899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332,5</a:t>
                    </a:r>
                    <a:endParaRPr lang="en-US" dirty="0"/>
                  </a:p>
                </c:rich>
              </c:tx>
              <c:spPr/>
              <c:dLblPos val="bestFit"/>
              <c:showLegendKey val="1"/>
            </c:dLbl>
            <c:dLbl>
              <c:idx val="1"/>
              <c:layout>
                <c:manualLayout>
                  <c:x val="-3.6474357055178028E-2"/>
                  <c:y val="1.82809832078322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108,9</a:t>
                    </a:r>
                    <a:endParaRPr lang="ru-RU" dirty="0"/>
                  </a:p>
                </c:rich>
              </c:tx>
              <c:spPr/>
              <c:dLblPos val="bestFit"/>
            </c:dLbl>
            <c:dLbl>
              <c:idx val="3"/>
              <c:layout>
                <c:manualLayout>
                  <c:x val="6.9148588365617797E-2"/>
                  <c:y val="-0.1346201186630139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4348,4</a:t>
                    </a:r>
                    <a:endParaRPr lang="en-US" dirty="0"/>
                  </a:p>
                </c:rich>
              </c:tx>
              <c:spPr/>
              <c:dLblPos val="bestFit"/>
            </c:dLbl>
            <c:dLbl>
              <c:idx val="4"/>
              <c:layout>
                <c:manualLayout>
                  <c:x val="4.4791952336756424E-2"/>
                  <c:y val="-9.322285295733399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136,5</a:t>
                    </a:r>
                    <a:endParaRPr lang="en-US" dirty="0"/>
                  </a:p>
                </c:rich>
              </c:tx>
              <c:spPr/>
              <c:dLblPos val="bestFit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3">
                  <c:v>аренда земли</c:v>
                </c:pt>
                <c:pt idx="4">
                  <c:v>аренда имущества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592</c:v>
                </c:pt>
                <c:pt idx="1">
                  <c:v>84</c:v>
                </c:pt>
                <c:pt idx="3">
                  <c:v>2632.3</c:v>
                </c:pt>
                <c:pt idx="4">
                  <c:v>371.2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5299182704667735"/>
          <c:y val="3.5148655198587978E-3"/>
          <c:w val="0.33484476171685917"/>
          <c:h val="0.99641178998966451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3"/>
  <c:chart>
    <c:autoTitleDeleted val="1"/>
    <c:plotArea>
      <c:layout>
        <c:manualLayout>
          <c:layoutTarget val="inner"/>
          <c:xMode val="edge"/>
          <c:yMode val="edge"/>
          <c:x val="0.15491329479768856"/>
          <c:y val="4.1580041580041575E-2"/>
          <c:w val="0.5757225433526012"/>
          <c:h val="0.5779625779625779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задолженность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Лист1!$A$2:$A$7</c:f>
              <c:numCache>
                <c:formatCode>dd/mm/yyyy</c:formatCode>
                <c:ptCount val="6"/>
                <c:pt idx="0">
                  <c:v>43831</c:v>
                </c:pt>
                <c:pt idx="1">
                  <c:v>43922</c:v>
                </c:pt>
                <c:pt idx="2">
                  <c:v>44013</c:v>
                </c:pt>
                <c:pt idx="3">
                  <c:v>44105</c:v>
                </c:pt>
                <c:pt idx="4">
                  <c:v>44197</c:v>
                </c:pt>
                <c:pt idx="5">
                  <c:v>44287</c:v>
                </c:pt>
              </c:numCache>
            </c:num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8.7000000000000011</c:v>
                </c:pt>
                <c:pt idx="1">
                  <c:v>40.300000000000011</c:v>
                </c:pt>
                <c:pt idx="2">
                  <c:v>38</c:v>
                </c:pt>
                <c:pt idx="3">
                  <c:v>43.4</c:v>
                </c:pt>
                <c:pt idx="4">
                  <c:v>5.2</c:v>
                </c:pt>
                <c:pt idx="5">
                  <c:v>14.5</c:v>
                </c:pt>
              </c:numCache>
            </c:numRef>
          </c:val>
        </c:ser>
        <c:dropLines/>
        <c:marker val="1"/>
        <c:axId val="160799744"/>
        <c:axId val="160859264"/>
      </c:lineChart>
      <c:dateAx>
        <c:axId val="160799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351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ru-RU"/>
                  <a:t>Период</a:t>
                </a:r>
              </a:p>
            </c:rich>
          </c:tx>
          <c:layout/>
        </c:title>
        <c:numFmt formatCode="dd/mm/yyyy" sourceLinked="0"/>
        <c:majorTickMark val="none"/>
        <c:tickLblPos val="nextTo"/>
        <c:crossAx val="160859264"/>
        <c:crossesAt val="0"/>
        <c:lblOffset val="100"/>
        <c:baseTimeUnit val="months"/>
      </c:dateAx>
      <c:valAx>
        <c:axId val="160859264"/>
        <c:scaling>
          <c:orientation val="minMax"/>
          <c:max val="3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351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ru-RU"/>
                  <a:t>Размер кредиторской задолженности, млн. руб.</a:t>
                </a:r>
              </a:p>
            </c:rich>
          </c:tx>
          <c:layout/>
        </c:title>
        <c:numFmt formatCode="General" sourceLinked="0"/>
        <c:tickLblPos val="nextTo"/>
        <c:crossAx val="160799744"/>
        <c:crosses val="autoZero"/>
        <c:crossBetween val="midCat"/>
      </c:valAx>
      <c:spPr>
        <a:noFill/>
        <a:ln w="25410">
          <a:noFill/>
        </a:ln>
      </c:spPr>
    </c:plotArea>
    <c:legend>
      <c:legendPos val="r"/>
      <c:layout/>
    </c:legend>
    <c:plotVisOnly val="1"/>
    <c:dispBlanksAs val="zero"/>
  </c:chart>
  <c:txPr>
    <a:bodyPr/>
    <a:lstStyle/>
    <a:p>
      <a:pPr>
        <a:defRPr sz="1352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689634"/>
            <a:ext cx="5437821" cy="4442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2926973-7544-4CAA-9E87-FFA5D7EDB5B6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3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057CA0-10AD-4009-BD04-46D6DB08F2DA}" type="slidenum">
              <a:rPr lang="ru-RU" altLang="ru-RU" smtClean="0">
                <a:latin typeface="Arial" charset="0"/>
              </a:rPr>
              <a:pPr/>
              <a:t>4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7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7F414-0CEB-411D-8FAC-0479DCCDC0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588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FDDF-2590-4924-AC38-6C89CF8E0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87064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1CAF-F6A0-4E50-973E-078184D7EB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290339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C4BF-75DD-47A1-A017-34FDC8C79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66023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52B2-6635-449E-89C1-199D066C22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197815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1E99-4DC3-4A95-9480-3F2A259DB4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085516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DD4D-A29D-441E-A41F-79A08A1BF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9815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1883-99FF-48DC-A02F-45004A8E7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58777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18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1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28520-47A7-49CB-875D-AF30FCE0533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394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F3AB8-5534-4EF9-B836-85D72587BA7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726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18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7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90441-C8C2-4BDA-BFC5-F53B9C0BF7E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4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BB68-0BAC-4E24-8638-5E8B1FD48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20556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73FD-D41C-4D29-A7EC-0A2E3F5F60E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74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3A0BF-DF6C-4350-AEE9-0EE47DB724BF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253F-B875-4B14-BB09-A1F48ADFC67F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11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46CFE-57D3-4E42-9EAF-772F1255D68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454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7" y="731520"/>
            <a:ext cx="4017085" cy="4894731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5236-2315-4D01-83C4-A7DA9B773D4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2822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18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1"/>
            <a:ext cx="4114800" cy="312780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ACA90-8BBE-4E83-A0A5-43D8CC5B4FB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8744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00CC2-4B35-49A7-A6C0-9F25AADE71E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8890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D30F-BB5D-419C-9C83-5EA75A2B3C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707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4B7E6-6DF1-4D91-82E7-414E7B2DA4C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94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55D6-FA2D-4ECE-97A5-FB0BD1367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605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2E6-C978-4C56-AB7A-86E0CFECD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002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E640-9D38-4BC7-BA87-B4FE5A7B6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410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E7C-2F34-45F3-81BF-DB626F114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332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CBCE-CC74-4A6C-824E-0E0B3663C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627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3879-F63C-46CF-B0AA-31AB0D679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8343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4CE7-888B-4CFF-B2E2-08DB4F085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183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978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6" y="4370917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2367"/>
            <a:ext cx="6400800" cy="347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hangingPunct="1"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hangingPunct="1"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hangingPunct="1">
              <a:defRPr/>
            </a:pPr>
            <a:fld id="{9F67FE5D-62FF-4158-B54E-24996179E4BF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7" r:id="rId1"/>
    <p:sldLayoutId id="2147486678" r:id="rId2"/>
    <p:sldLayoutId id="2147486679" r:id="rId3"/>
    <p:sldLayoutId id="2147486680" r:id="rId4"/>
    <p:sldLayoutId id="2147486681" r:id="rId5"/>
    <p:sldLayoutId id="2147486682" r:id="rId6"/>
    <p:sldLayoutId id="2147486683" r:id="rId7"/>
    <p:sldLayoutId id="2147486684" r:id="rId8"/>
    <p:sldLayoutId id="2147486685" r:id="rId9"/>
    <p:sldLayoutId id="2147486686" r:id="rId10"/>
    <p:sldLayoutId id="2147486687" r:id="rId11"/>
    <p:sldLayoutId id="2147486688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alibri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alibri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alibri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oleObject" Target="../embeddings/_____Microsoft_Office_Excel_97-20033.xls"/><Relationship Id="rId4" Type="http://schemas.openxmlformats.org/officeDocument/2006/relationships/oleObject" Target="../embeddings/_____Microsoft_Office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913" y="1484313"/>
            <a:ext cx="6264275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Исполнение бюджета 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муниципального образования «</a:t>
            </a:r>
            <a:r>
              <a:rPr lang="ru-RU" sz="3000" b="1" dirty="0" err="1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Кезский</a:t>
            </a:r>
            <a:r>
              <a:rPr lang="ru-RU" sz="3000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район»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3000" b="1" dirty="0" smtClean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первый квартал 2021 </a:t>
            </a:r>
            <a:r>
              <a:rPr lang="ru-RU" sz="3000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г.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450" y="4868863"/>
            <a:ext cx="4572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err="1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Тронина</a:t>
            </a:r>
            <a:r>
              <a:rPr lang="ru-RU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В.И.</a:t>
            </a:r>
          </a:p>
          <a:p>
            <a:pPr>
              <a:defRPr/>
            </a:pPr>
            <a:r>
              <a:rPr lang="ru-RU" b="1" dirty="0">
                <a:solidFill>
                  <a:srgbClr val="921E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начальник Управления финансов</a:t>
            </a:r>
          </a:p>
        </p:txBody>
      </p:sp>
    </p:spTree>
    <p:controls>
      <p:control spid="1059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38469" y="1223981"/>
            <a:ext cx="4041402" cy="893634"/>
            <a:chOff x="-163661" y="161897"/>
            <a:chExt cx="5509546" cy="2160723"/>
          </a:xfrm>
          <a:scene3d>
            <a:camera prst="orthographicFront"/>
            <a:lightRig rig="flat" dir="t"/>
          </a:scene3d>
        </p:grpSpPr>
        <p:sp>
          <p:nvSpPr>
            <p:cNvPr id="9" name="Прямоугольник 8"/>
            <p:cNvSpPr/>
            <p:nvPr/>
          </p:nvSpPr>
          <p:spPr>
            <a:xfrm>
              <a:off x="-1" y="161897"/>
              <a:ext cx="5345886" cy="216072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-163661" y="382542"/>
              <a:ext cx="5339173" cy="19400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Муниципальный долг МО «</a:t>
              </a:r>
              <a:r>
                <a:rPr lang="ru-RU" sz="1600" dirty="0" err="1"/>
                <a:t>Кезский</a:t>
              </a:r>
              <a:r>
                <a:rPr lang="ru-RU" sz="1600" dirty="0"/>
                <a:t> район» на </a:t>
              </a:r>
              <a:r>
                <a:rPr lang="ru-RU" sz="1600" dirty="0" smtClean="0"/>
                <a:t>01.01.2021г</a:t>
              </a:r>
              <a:r>
                <a:rPr lang="ru-RU" sz="1600" dirty="0"/>
                <a:t>. </a:t>
              </a:r>
              <a:r>
                <a:rPr lang="ru-RU" sz="1600" dirty="0" smtClean="0"/>
                <a:t>– 51 997 </a:t>
              </a:r>
              <a:r>
                <a:rPr lang="ru-RU" sz="1600" dirty="0"/>
                <a:t>тыс. руб</a:t>
              </a:r>
              <a:r>
                <a:rPr lang="ru-RU" dirty="0"/>
                <a:t>.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2459170" y="4271043"/>
            <a:ext cx="3793613" cy="1030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60960" tIns="60960" rIns="60960" bIns="609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dirty="0"/>
              <a:t>Долговая нагрузка  на бюджет МО «</a:t>
            </a:r>
            <a:r>
              <a:rPr lang="ru-RU" sz="1600" dirty="0" err="1"/>
              <a:t>Кезского</a:t>
            </a:r>
            <a:r>
              <a:rPr lang="ru-RU" sz="1600" dirty="0"/>
              <a:t> района»  составила  </a:t>
            </a:r>
            <a:r>
              <a:rPr lang="ru-RU" sz="1600" dirty="0" smtClean="0"/>
              <a:t>26 </a:t>
            </a:r>
            <a:r>
              <a:rPr lang="ru-RU" sz="1600" dirty="0"/>
              <a:t>процента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4707149" y="1176892"/>
            <a:ext cx="4360445" cy="890711"/>
            <a:chOff x="17313" y="931248"/>
            <a:chExt cx="4085395" cy="1675977"/>
          </a:xfr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7" name="Прямоугольник 26"/>
            <p:cNvSpPr/>
            <p:nvPr/>
          </p:nvSpPr>
          <p:spPr>
            <a:xfrm>
              <a:off x="144004" y="931248"/>
              <a:ext cx="3958704" cy="1526042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5">
                <a:hueOff val="-257806"/>
                <a:satOff val="-3004"/>
                <a:lumOff val="-54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17313" y="931248"/>
              <a:ext cx="4085395" cy="167597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Муниципальный долг МО «</a:t>
              </a:r>
              <a:r>
                <a:rPr lang="ru-RU" sz="1600" dirty="0" err="1"/>
                <a:t>Кезский</a:t>
              </a:r>
              <a:r>
                <a:rPr lang="ru-RU" sz="1600" dirty="0"/>
                <a:t> район»  на </a:t>
              </a:r>
              <a:r>
                <a:rPr lang="ru-RU" sz="1600" dirty="0" smtClean="0"/>
                <a:t>01.04.2021г</a:t>
              </a:r>
              <a:r>
                <a:rPr lang="ru-RU" sz="1600" dirty="0"/>
                <a:t>.  </a:t>
              </a:r>
              <a:r>
                <a:rPr lang="ru-RU" sz="1600" dirty="0" smtClean="0"/>
                <a:t>–51 997 </a:t>
              </a:r>
              <a:r>
                <a:rPr lang="ru-RU" sz="1600" dirty="0"/>
                <a:t>тыс. руб.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860032" y="5629785"/>
            <a:ext cx="4283968" cy="1039575"/>
            <a:chOff x="3816428" y="2160233"/>
            <a:chExt cx="3958633" cy="1476609"/>
          </a:xfr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30" name="Прямоугольник 29"/>
            <p:cNvSpPr/>
            <p:nvPr/>
          </p:nvSpPr>
          <p:spPr>
            <a:xfrm>
              <a:off x="3816428" y="2160233"/>
              <a:ext cx="3958633" cy="1476609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5">
                <a:hueOff val="-515611"/>
                <a:satOff val="-6008"/>
                <a:lumOff val="-107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1" name="Прямоугольник 30"/>
            <p:cNvSpPr/>
            <p:nvPr/>
          </p:nvSpPr>
          <p:spPr>
            <a:xfrm>
              <a:off x="3816428" y="2440091"/>
              <a:ext cx="3958633" cy="119675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Просроченная задолженность по кредитам, полученным МО «</a:t>
              </a:r>
              <a:r>
                <a:rPr lang="ru-RU" sz="1600" dirty="0" err="1"/>
                <a:t>Кезский</a:t>
              </a:r>
              <a:r>
                <a:rPr lang="ru-RU" sz="1600" dirty="0"/>
                <a:t> район»  отсутствует</a:t>
              </a:r>
              <a:r>
                <a:rPr lang="ru-RU" sz="800" dirty="0"/>
                <a:t>.</a:t>
              </a: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71569" y="5629785"/>
            <a:ext cx="3921353" cy="1039575"/>
            <a:chOff x="4582522" y="4953854"/>
            <a:chExt cx="4345407" cy="835690"/>
          </a:xfr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33" name="Прямоугольник 32"/>
            <p:cNvSpPr/>
            <p:nvPr/>
          </p:nvSpPr>
          <p:spPr>
            <a:xfrm>
              <a:off x="4582522" y="4953854"/>
              <a:ext cx="3523891" cy="835690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5">
                <a:hueOff val="-1031223"/>
                <a:satOff val="-12017"/>
                <a:lumOff val="-215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4" name="Прямоугольник 33"/>
            <p:cNvSpPr/>
            <p:nvPr/>
          </p:nvSpPr>
          <p:spPr>
            <a:xfrm>
              <a:off x="4943521" y="4953854"/>
              <a:ext cx="3984408" cy="83569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Оплачено процентов по кредитам   – </a:t>
              </a:r>
              <a:r>
                <a:rPr lang="ru-RU" sz="1600" dirty="0" smtClean="0"/>
                <a:t>693,5 </a:t>
              </a:r>
              <a:r>
                <a:rPr lang="ru-RU" sz="1600" dirty="0"/>
                <a:t>тыс. руб</a:t>
              </a:r>
              <a:r>
                <a:rPr lang="ru-RU" sz="800" dirty="0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672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014913" y="2390775"/>
            <a:ext cx="1941512" cy="968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ДОХОДЫ ВСЕГО -  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752 млн.417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8104" y="3537919"/>
            <a:ext cx="1152128" cy="10195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100" b="1" dirty="0">
                <a:latin typeface="Times New Roman" panose="02020603050405020304" pitchFamily="18" charset="0"/>
              </a:rPr>
              <a:t>Налоговые и неналоговые доходы                </a:t>
            </a:r>
            <a:r>
              <a:rPr lang="ru-RU" altLang="ru-RU" sz="1100" b="1" dirty="0" smtClean="0">
                <a:latin typeface="Times New Roman" panose="02020603050405020304" pitchFamily="18" charset="0"/>
              </a:rPr>
              <a:t>199 млн.976,4 </a:t>
            </a:r>
            <a:r>
              <a:rPr lang="ru-RU" altLang="ru-RU" sz="1100" b="1" dirty="0" err="1">
                <a:latin typeface="Times New Roman" panose="02020603050405020304" pitchFamily="18" charset="0"/>
              </a:rPr>
              <a:t>тыс.руб</a:t>
            </a:r>
            <a:r>
              <a:rPr lang="ru-RU" altLang="ru-RU" sz="1100" b="1" dirty="0">
                <a:latin typeface="Times New Roman" panose="02020603050405020304" pitchFamily="18" charset="0"/>
              </a:rPr>
              <a:t>.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4570399"/>
            <a:ext cx="1080120" cy="115212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sz="10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-                                  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552млн.руб.440,8 </a:t>
            </a:r>
            <a:r>
              <a:rPr lang="ru-RU" sz="11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1188" y="33338"/>
            <a:ext cx="852011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sz="2000" b="1" dirty="0">
              <a:ln w="18000">
                <a:noFill/>
                <a:prstDash val="solid"/>
                <a:miter lim="800000"/>
              </a:ln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eaLnBrk="1" hangingPunct="1">
              <a:defRPr/>
            </a:pPr>
            <a:r>
              <a:rPr lang="ru-RU" sz="2000" b="1" dirty="0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Динамика доходов бюджета</a:t>
            </a:r>
          </a:p>
          <a:p>
            <a:pPr algn="ctr" eaLnBrk="1" hangingPunct="1">
              <a:defRPr/>
            </a:pPr>
            <a:r>
              <a:rPr lang="ru-RU" sz="2000" b="1" dirty="0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МО «</a:t>
            </a:r>
            <a:r>
              <a:rPr lang="ru-RU" sz="2000" b="1" dirty="0" err="1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Кезский</a:t>
            </a:r>
            <a:r>
              <a:rPr lang="ru-RU" sz="2000" b="1" dirty="0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 район</a:t>
            </a:r>
            <a:r>
              <a:rPr lang="ru-RU" sz="2000" b="1" dirty="0" smtClean="0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» за 1 квартал 2021 года в сравнении с 1 кварталом 2020 года</a:t>
            </a:r>
            <a:endParaRPr lang="ru-RU" sz="2000" b="1" dirty="0">
              <a:ln w="18000">
                <a:noFill/>
                <a:prstDash val="solid"/>
                <a:miter lim="800000"/>
              </a:ln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191375" y="2390775"/>
            <a:ext cx="1785938" cy="904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ДОХОДЫ ВСЕГО -  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140млн.365тыс.рублей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524328" y="3490750"/>
            <a:ext cx="1224136" cy="1047847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100" b="1" dirty="0">
                <a:latin typeface="Times New Roman" panose="02020603050405020304" pitchFamily="18" charset="0"/>
              </a:rPr>
              <a:t>Налоговые и неналоговые доходы                </a:t>
            </a:r>
            <a:r>
              <a:rPr lang="ru-RU" altLang="ru-RU" sz="1100" b="1" dirty="0" smtClean="0">
                <a:latin typeface="Times New Roman" panose="02020603050405020304" pitchFamily="18" charset="0"/>
              </a:rPr>
              <a:t>44 млн.264,1 </a:t>
            </a:r>
            <a:r>
              <a:rPr lang="ru-RU" altLang="ru-RU" sz="1100" b="1" dirty="0" err="1" smtClean="0">
                <a:latin typeface="Times New Roman" panose="02020603050405020304" pitchFamily="18" charset="0"/>
              </a:rPr>
              <a:t>тыс.руб</a:t>
            </a:r>
            <a:r>
              <a:rPr lang="ru-RU" altLang="ru-RU" sz="1100" b="1" dirty="0" smtClean="0">
                <a:latin typeface="Times New Roman" panose="02020603050405020304" pitchFamily="18" charset="0"/>
              </a:rPr>
              <a:t>.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524328" y="4570399"/>
            <a:ext cx="1296144" cy="1128967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поступления-                              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млн.100,9тыс.руб</a:t>
            </a: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435600" y="1468438"/>
            <a:ext cx="2808288" cy="7207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2021 года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331913" y="1468438"/>
            <a:ext cx="2879725" cy="7207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2020 года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11188" y="2390775"/>
            <a:ext cx="1941512" cy="968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ДОХОДЫ ВСЕГО -  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млрд.5 млн.374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843213" y="2390775"/>
            <a:ext cx="1728787" cy="1006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ДОХОДЫ ВСЕГО -  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132млн. 9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971600" y="3522651"/>
            <a:ext cx="1152128" cy="10195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100" b="1" dirty="0">
                <a:latin typeface="Times New Roman" panose="02020603050405020304" pitchFamily="18" charset="0"/>
              </a:rPr>
              <a:t>Налоговые и неналоговые доходы                </a:t>
            </a:r>
            <a:r>
              <a:rPr lang="ru-RU" altLang="ru-RU" sz="1100" b="1" dirty="0" smtClean="0">
                <a:latin typeface="Times New Roman" panose="02020603050405020304" pitchFamily="18" charset="0"/>
              </a:rPr>
              <a:t>175 млн.404,4 </a:t>
            </a:r>
            <a:r>
              <a:rPr lang="ru-RU" altLang="ru-RU" sz="1100" b="1" dirty="0" err="1">
                <a:latin typeface="Times New Roman" panose="02020603050405020304" pitchFamily="18" charset="0"/>
              </a:rPr>
              <a:t>тыс.руб</a:t>
            </a:r>
            <a:r>
              <a:rPr lang="ru-RU" altLang="ru-RU" sz="1100" b="1" dirty="0">
                <a:latin typeface="Times New Roman" panose="02020603050405020304" pitchFamily="18" charset="0"/>
              </a:rPr>
              <a:t>.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203848" y="3537919"/>
            <a:ext cx="1224136" cy="1004320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100" b="1" dirty="0">
                <a:latin typeface="Times New Roman" panose="02020603050405020304" pitchFamily="18" charset="0"/>
              </a:rPr>
              <a:t>Налоговые и неналоговые доходы                </a:t>
            </a:r>
            <a:r>
              <a:rPr lang="ru-RU" altLang="ru-RU" sz="1100" b="1" dirty="0" smtClean="0">
                <a:latin typeface="Times New Roman" panose="02020603050405020304" pitchFamily="18" charset="0"/>
              </a:rPr>
              <a:t> 38 млн.324 </a:t>
            </a:r>
            <a:r>
              <a:rPr lang="ru-RU" altLang="ru-RU" sz="1100" b="1" dirty="0" err="1">
                <a:latin typeface="Times New Roman" panose="02020603050405020304" pitchFamily="18" charset="0"/>
              </a:rPr>
              <a:t>тыс.руб</a:t>
            </a:r>
            <a:r>
              <a:rPr lang="ru-RU" altLang="ru-RU" sz="1100" b="1" dirty="0">
                <a:latin typeface="Times New Roman" panose="02020603050405020304" pitchFamily="18" charset="0"/>
              </a:rPr>
              <a:t>.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971600" y="4563722"/>
            <a:ext cx="1152128" cy="115212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поступления-                                  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829млн.руб. 969тыс.руб</a:t>
            </a: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203848" y="4547385"/>
            <a:ext cx="1224136" cy="115212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поступления-                                  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93млн.686 </a:t>
            </a:r>
            <a:r>
              <a:rPr lang="ru-RU" sz="11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квартал 2021 и 2020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302560751"/>
              </p:ext>
            </p:extLst>
          </p:nvPr>
        </p:nvGraphicFramePr>
        <p:xfrm>
          <a:off x="492281" y="2025650"/>
          <a:ext cx="8343588" cy="3846513"/>
        </p:xfrm>
        <a:graphic>
          <a:graphicData uri="http://schemas.openxmlformats.org/presentationml/2006/ole">
            <p:oleObj spid="_x0000_s20604" name="Worksheet" r:id="rId4" imgW="8534310" imgH="3933900" progId="Excel.Sheet.8">
              <p:embed/>
            </p:oleObj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132009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140365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2020год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2021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71%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31,5%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68,5%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540000" flipH="1">
            <a:off x="3738285" y="4802474"/>
            <a:ext cx="1667428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660000" flipH="1">
            <a:off x="4021324" y="5068035"/>
            <a:ext cx="1165166" cy="5232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1301143" lon="21573786" rev="114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115,5% 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44264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98384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38324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93686</a:t>
            </a:r>
            <a:endParaRPr lang="ru-RU" altLang="ru-RU" sz="1400" b="1" dirty="0"/>
          </a:p>
          <a:p>
            <a:pPr eaLnBrk="1" hangingPunct="1"/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  </a:t>
            </a:r>
            <a:r>
              <a:rPr lang="ru-RU" altLang="ru-RU" sz="1400" b="1" dirty="0" smtClean="0"/>
              <a:t>96101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29%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23813"/>
            <a:ext cx="7345363" cy="10350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структуры поступлений налоговых и неналоговых доходов в бюджет за 1 квартал  2021 и 2020 годов</a:t>
            </a:r>
            <a:endParaRPr lang="ru-RU" altLang="ru-RU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809875"/>
          <a:ext cx="3759200" cy="2400300"/>
        </p:xfrm>
        <a:graphic>
          <a:graphicData uri="http://schemas.openxmlformats.org/presentationml/2006/ole">
            <p:oleObj spid="_x0000_s21711" name="Диаграмма" r:id="rId4" imgW="4400595" imgH="2809897" progId="Excel.Sheet.8">
              <p:embed/>
            </p:oleObj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2652713"/>
          <a:ext cx="3790950" cy="2744787"/>
        </p:xfrm>
        <a:graphic>
          <a:graphicData uri="http://schemas.openxmlformats.org/presentationml/2006/ole">
            <p:oleObj spid="_x0000_s21712" name="Диаграмма" r:id="rId5" imgW="9391569" imgH="6800841" progId="Excel.Sheet.8">
              <p:embed/>
            </p:oleObj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5" y="1619250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2020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0" y="1628775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2021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5648325"/>
            <a:ext cx="1943100" cy="720725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44264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350963" y="5605463"/>
            <a:ext cx="1943100" cy="703262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38324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4010025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28715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357313" y="2941638"/>
            <a:ext cx="1508125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4193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3113088" y="2403475"/>
            <a:ext cx="1316037" cy="8318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 smtClean="0">
                <a:solidFill>
                  <a:srgbClr val="FF0000"/>
                </a:solidFill>
              </a:rPr>
              <a:t>1913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36366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1731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14313" y="3182938"/>
            <a:ext cx="1157287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1103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2" y="3954463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29391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643438" y="2403475"/>
            <a:ext cx="1406525" cy="8302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1226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651351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2019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949086" y="3403600"/>
            <a:ext cx="1231427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 </a:t>
            </a:r>
          </a:p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2137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6537325" y="2884488"/>
            <a:ext cx="1468438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8624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977726" y="4479925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867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08501" y="4513263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669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10463" y="982663"/>
            <a:ext cx="12382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1400" dirty="0"/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136650"/>
            <a:ext cx="13350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Прямоугольник 5"/>
          <p:cNvSpPr>
            <a:spLocks noChangeArrowheads="1"/>
          </p:cNvSpPr>
          <p:nvPr/>
        </p:nvSpPr>
        <p:spPr bwMode="auto">
          <a:xfrm>
            <a:off x="1187450" y="115888"/>
            <a:ext cx="6985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dirty="0"/>
              <a:t>Изменение недоимки по основным платежам в бюджет МО «</a:t>
            </a:r>
            <a:r>
              <a:rPr lang="ru-RU" b="1" dirty="0" err="1"/>
              <a:t>Кезский</a:t>
            </a:r>
            <a:r>
              <a:rPr lang="ru-RU" b="1" dirty="0"/>
              <a:t> район» за 1 </a:t>
            </a:r>
            <a:r>
              <a:rPr lang="ru-RU" b="1" dirty="0" smtClean="0"/>
              <a:t>квартал 2021 года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4581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4113" y="717550"/>
            <a:ext cx="13350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7309969"/>
              </p:ext>
            </p:extLst>
          </p:nvPr>
        </p:nvGraphicFramePr>
        <p:xfrm>
          <a:off x="4914774" y="1751608"/>
          <a:ext cx="4175125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6245582"/>
              </p:ext>
            </p:extLst>
          </p:nvPr>
        </p:nvGraphicFramePr>
        <p:xfrm>
          <a:off x="755576" y="1844824"/>
          <a:ext cx="4175125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90" y="33867"/>
            <a:ext cx="8582025" cy="57573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20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Безвозмездные поступления в бюджет за 1 квартал 2021 год</a:t>
            </a:r>
          </a:p>
        </p:txBody>
      </p:sp>
      <p:sp>
        <p:nvSpPr>
          <p:cNvPr id="20483" name="TextBox 10"/>
          <p:cNvSpPr txBox="1">
            <a:spLocks noChangeArrowheads="1"/>
          </p:cNvSpPr>
          <p:nvPr/>
        </p:nvSpPr>
        <p:spPr bwMode="auto">
          <a:xfrm>
            <a:off x="7667628" y="33866"/>
            <a:ext cx="147637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900" b="1" dirty="0" smtClean="0">
              <a:solidFill>
                <a:prstClr val="black"/>
              </a:solidFill>
              <a:latin typeface="Tahoma" pitchFamily="34" charset="0"/>
            </a:endParaRPr>
          </a:p>
          <a:p>
            <a:pPr algn="r" eaLnBrk="1" hangingPunct="1"/>
            <a:r>
              <a:rPr lang="ru-RU" altLang="ru-RU" sz="1400" dirty="0" err="1" smtClean="0">
                <a:solidFill>
                  <a:prstClr val="black"/>
                </a:solidFill>
                <a:latin typeface="Tahoma" pitchFamily="34" charset="0"/>
              </a:rPr>
              <a:t>Тыс.руб</a:t>
            </a:r>
            <a:r>
              <a:rPr lang="ru-RU" altLang="ru-RU" sz="1400" b="1" dirty="0" smtClean="0">
                <a:solidFill>
                  <a:prstClr val="black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 rot="10800000">
            <a:off x="129088" y="4581128"/>
            <a:ext cx="4000503" cy="1765066"/>
          </a:xfrm>
          <a:prstGeom prst="round2DiagRect">
            <a:avLst/>
          </a:prstGeom>
          <a:solidFill>
            <a:srgbClr val="FFE7FF"/>
          </a:solidFill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20485" name="Диаграмма 9"/>
          <p:cNvGraphicFramePr>
            <a:graphicFrameLocks/>
          </p:cNvGraphicFramePr>
          <p:nvPr/>
        </p:nvGraphicFramePr>
        <p:xfrm>
          <a:off x="4019550" y="1902884"/>
          <a:ext cx="4591050" cy="6942667"/>
        </p:xfrm>
        <a:graphic>
          <a:graphicData uri="http://schemas.openxmlformats.org/presentationml/2006/ole">
            <p:oleObj spid="_x0000_s23613" r:id="rId3" imgW="4596782" imgH="6943946" progId="Excel.Sheet.8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 flipV="1">
            <a:off x="4129592" y="4725144"/>
            <a:ext cx="503238" cy="21590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 rot="10800000">
            <a:off x="4935373" y="1749680"/>
            <a:ext cx="3957106" cy="1689906"/>
          </a:xfrm>
          <a:prstGeom prst="round2DiagRect">
            <a:avLst>
              <a:gd name="adj1" fmla="val 16667"/>
              <a:gd name="adj2" fmla="val 18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21505" name="Прямая соединительная линия 21504"/>
          <p:cNvCxnSpPr/>
          <p:nvPr/>
        </p:nvCxnSpPr>
        <p:spPr>
          <a:xfrm>
            <a:off x="8050216" y="3439586"/>
            <a:ext cx="206375" cy="156844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с двумя скругленными противолежащими углами 38"/>
          <p:cNvSpPr/>
          <p:nvPr/>
        </p:nvSpPr>
        <p:spPr>
          <a:xfrm rot="10800000">
            <a:off x="2336009" y="622133"/>
            <a:ext cx="3328988" cy="831851"/>
          </a:xfrm>
          <a:prstGeom prst="round2Diag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563" name="TextBox 39"/>
          <p:cNvSpPr txBox="1">
            <a:spLocks noChangeArrowheads="1"/>
          </p:cNvSpPr>
          <p:nvPr/>
        </p:nvSpPr>
        <p:spPr bwMode="auto">
          <a:xfrm>
            <a:off x="2436251" y="714892"/>
            <a:ext cx="30656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  <a:defRPr/>
            </a:pPr>
            <a:r>
              <a:rPr lang="ru-RU" altLang="ru-RU" sz="1200" dirty="0" smtClean="0">
                <a:solidFill>
                  <a:prstClr val="black"/>
                </a:solidFill>
                <a:cs typeface="Arial" pitchFamily="34" charset="0"/>
              </a:rPr>
              <a:t>на </a:t>
            </a:r>
            <a:r>
              <a:rPr lang="ru-RU" altLang="ru-RU" sz="1200" dirty="0">
                <a:solidFill>
                  <a:prstClr val="black"/>
                </a:solidFill>
                <a:cs typeface="Arial" pitchFamily="34" charset="0"/>
              </a:rPr>
              <a:t>поддержку мер по обеспечению сбалансированности бюджетов </a:t>
            </a:r>
            <a:endParaRPr lang="ru-RU" altLang="ru-RU" sz="12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0" indent="0" eaLnBrk="1" hangingPunct="1">
              <a:defRPr/>
            </a:pPr>
            <a:r>
              <a:rPr lang="ru-RU" altLang="ru-RU" sz="12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ru-RU" altLang="ru-RU" sz="1200" dirty="0" smtClean="0">
                <a:solidFill>
                  <a:prstClr val="black"/>
                </a:solidFill>
                <a:cs typeface="Arial" pitchFamily="34" charset="0"/>
              </a:rPr>
              <a:t>                       – </a:t>
            </a:r>
            <a:r>
              <a:rPr lang="ru-RU" altLang="ru-RU" sz="1100" b="1" dirty="0" smtClean="0">
                <a:solidFill>
                  <a:prstClr val="black"/>
                </a:solidFill>
                <a:cs typeface="Arial" pitchFamily="34" charset="0"/>
              </a:rPr>
              <a:t>694</a:t>
            </a:r>
            <a:endParaRPr lang="ru-RU" altLang="ru-RU" sz="11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3564" name="TextBox 30"/>
          <p:cNvSpPr txBox="1">
            <a:spLocks noChangeArrowheads="1"/>
          </p:cNvSpPr>
          <p:nvPr/>
        </p:nvSpPr>
        <p:spPr bwMode="auto">
          <a:xfrm>
            <a:off x="301591" y="4941044"/>
            <a:ext cx="3701233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50" dirty="0" smtClean="0">
                <a:solidFill>
                  <a:prstClr val="black"/>
                </a:solidFill>
                <a:cs typeface="Arial" pitchFamily="34" charset="0"/>
              </a:rPr>
              <a:t>Развитие сети автомобильных дорог Удмуртской Республики- </a:t>
            </a:r>
            <a:r>
              <a:rPr lang="ru-RU" altLang="ru-RU" sz="1050" b="1" dirty="0" smtClean="0">
                <a:solidFill>
                  <a:prstClr val="black"/>
                </a:solidFill>
                <a:cs typeface="Arial" pitchFamily="34" charset="0"/>
              </a:rPr>
              <a:t>28500</a:t>
            </a:r>
            <a:endParaRPr lang="ru-RU" altLang="ru-RU" sz="1050" b="1" dirty="0">
              <a:solidFill>
                <a:prstClr val="black"/>
              </a:solidFill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50" dirty="0" smtClean="0">
                <a:solidFill>
                  <a:prstClr val="black"/>
                </a:solidFill>
                <a:cs typeface="Arial" pitchFamily="34" charset="0"/>
              </a:rPr>
              <a:t>Создание дополнительных мест для детей в возрасте от 1,5 до 3 лет в общеобразовательных  организациях- </a:t>
            </a:r>
            <a:r>
              <a:rPr lang="ru-RU" altLang="ru-RU" sz="1050" b="1" dirty="0" smtClean="0">
                <a:solidFill>
                  <a:prstClr val="black"/>
                </a:solidFill>
                <a:cs typeface="Arial" pitchFamily="34" charset="0"/>
              </a:rPr>
              <a:t>2475</a:t>
            </a:r>
          </a:p>
        </p:txBody>
      </p:sp>
      <p:sp>
        <p:nvSpPr>
          <p:cNvPr id="49" name="Прямоугольник с двумя скругленными противолежащими углами 48"/>
          <p:cNvSpPr/>
          <p:nvPr/>
        </p:nvSpPr>
        <p:spPr>
          <a:xfrm rot="10800000">
            <a:off x="176391" y="1988840"/>
            <a:ext cx="3259752" cy="1984146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566" name="TextBox 49"/>
          <p:cNvSpPr txBox="1">
            <a:spLocks noChangeArrowheads="1"/>
          </p:cNvSpPr>
          <p:nvPr/>
        </p:nvSpPr>
        <p:spPr bwMode="auto">
          <a:xfrm>
            <a:off x="395536" y="2018606"/>
            <a:ext cx="3105140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Расходы на дополнительное профессиональное образование по профилю педагогической деятельности.– </a:t>
            </a:r>
            <a:r>
              <a:rPr lang="ru-RU" altLang="ru-RU" sz="1000" b="1" dirty="0" smtClean="0">
                <a:solidFill>
                  <a:prstClr val="black"/>
                </a:solidFill>
                <a:cs typeface="Arial" pitchFamily="34" charset="0"/>
              </a:rPr>
              <a:t>64,4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Резервные фонды</a:t>
            </a:r>
            <a:r>
              <a:rPr lang="ru-RU" altLang="ru-RU" sz="1000" b="1" dirty="0" smtClean="0">
                <a:solidFill>
                  <a:prstClr val="black"/>
                </a:solidFill>
                <a:cs typeface="Arial" pitchFamily="34" charset="0"/>
              </a:rPr>
              <a:t>-116,8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Классное руководство-</a:t>
            </a:r>
            <a:r>
              <a:rPr lang="ru-RU" altLang="ru-RU" sz="1000" b="1" dirty="0" smtClean="0">
                <a:solidFill>
                  <a:prstClr val="black"/>
                </a:solidFill>
                <a:cs typeface="Arial" pitchFamily="34" charset="0"/>
              </a:rPr>
              <a:t>17734,3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На проведение </a:t>
            </a:r>
            <a:r>
              <a:rPr lang="ru-RU" altLang="ru-RU" sz="1000" dirty="0" err="1" smtClean="0">
                <a:solidFill>
                  <a:prstClr val="black"/>
                </a:solidFill>
                <a:cs typeface="Arial" pitchFamily="34" charset="0"/>
              </a:rPr>
              <a:t>госуд.и</a:t>
            </a: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ru-RU" altLang="ru-RU" sz="1000" dirty="0" err="1" smtClean="0">
                <a:solidFill>
                  <a:prstClr val="black"/>
                </a:solidFill>
                <a:cs typeface="Arial" pitchFamily="34" charset="0"/>
              </a:rPr>
              <a:t>республ.национальных</a:t>
            </a: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 праздников</a:t>
            </a:r>
            <a:r>
              <a:rPr lang="ru-RU" altLang="ru-RU" sz="1000" b="1" dirty="0" smtClean="0">
                <a:solidFill>
                  <a:prstClr val="black"/>
                </a:solidFill>
                <a:cs typeface="Arial" pitchFamily="34" charset="0"/>
              </a:rPr>
              <a:t>-350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Расходы на </a:t>
            </a:r>
            <a:r>
              <a:rPr lang="ru-RU" altLang="ru-RU" sz="1000" dirty="0" err="1" smtClean="0">
                <a:solidFill>
                  <a:prstClr val="black"/>
                </a:solidFill>
                <a:cs typeface="Arial" pitchFamily="34" charset="0"/>
              </a:rPr>
              <a:t>доп.профессиональное</a:t>
            </a:r>
            <a:r>
              <a:rPr lang="ru-RU" altLang="ru-RU" sz="1000" dirty="0" smtClean="0">
                <a:solidFill>
                  <a:prstClr val="black"/>
                </a:solidFill>
                <a:cs typeface="Arial" pitchFamily="34" charset="0"/>
              </a:rPr>
              <a:t> образование по профилю педагогической деятельности- </a:t>
            </a:r>
            <a:r>
              <a:rPr lang="ru-RU" altLang="ru-RU" sz="1000" b="1" dirty="0" smtClean="0">
                <a:solidFill>
                  <a:prstClr val="black"/>
                </a:solidFill>
                <a:cs typeface="Arial" pitchFamily="34" charset="0"/>
              </a:rPr>
              <a:t>53,2</a:t>
            </a:r>
            <a:endParaRPr lang="ru-RU" altLang="ru-RU" sz="1000" b="1" dirty="0">
              <a:solidFill>
                <a:prstClr val="black"/>
              </a:solidFill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ru-RU" altLang="ru-RU" sz="1050" b="1" dirty="0">
              <a:solidFill>
                <a:prstClr val="black"/>
              </a:solidFill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ru-RU" altLang="ru-RU" sz="105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1520" name="Полилиния 21519"/>
          <p:cNvSpPr/>
          <p:nvPr/>
        </p:nvSpPr>
        <p:spPr>
          <a:xfrm>
            <a:off x="3436144" y="1480400"/>
            <a:ext cx="3235326" cy="2492586"/>
          </a:xfrm>
          <a:custGeom>
            <a:avLst/>
            <a:gdLst>
              <a:gd name="connsiteX0" fmla="*/ 0 w 3281439"/>
              <a:gd name="connsiteY0" fmla="*/ 0 h 1960254"/>
              <a:gd name="connsiteX1" fmla="*/ 576943 w 3281439"/>
              <a:gd name="connsiteY1" fmla="*/ 1578429 h 1960254"/>
              <a:gd name="connsiteX2" fmla="*/ 3069772 w 3281439"/>
              <a:gd name="connsiteY2" fmla="*/ 1937657 h 1960254"/>
              <a:gd name="connsiteX3" fmla="*/ 3167743 w 3281439"/>
              <a:gd name="connsiteY3" fmla="*/ 1926772 h 1960254"/>
              <a:gd name="connsiteX4" fmla="*/ 3276600 w 3281439"/>
              <a:gd name="connsiteY4" fmla="*/ 1959429 h 1960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1439" h="1960254">
                <a:moveTo>
                  <a:pt x="0" y="0"/>
                </a:moveTo>
                <a:cubicBezTo>
                  <a:pt x="32657" y="627743"/>
                  <a:pt x="65314" y="1255486"/>
                  <a:pt x="576943" y="1578429"/>
                </a:cubicBezTo>
                <a:cubicBezTo>
                  <a:pt x="1088572" y="1901372"/>
                  <a:pt x="2637972" y="1879600"/>
                  <a:pt x="3069772" y="1937657"/>
                </a:cubicBezTo>
                <a:cubicBezTo>
                  <a:pt x="3501572" y="1995714"/>
                  <a:pt x="3133272" y="1923143"/>
                  <a:pt x="3167743" y="1926772"/>
                </a:cubicBezTo>
                <a:cubicBezTo>
                  <a:pt x="3202214" y="1930401"/>
                  <a:pt x="3239407" y="1944915"/>
                  <a:pt x="3276600" y="1959429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1523" name="Прямая соединительная линия 21522"/>
          <p:cNvCxnSpPr/>
          <p:nvPr/>
        </p:nvCxnSpPr>
        <p:spPr>
          <a:xfrm>
            <a:off x="3165320" y="2388597"/>
            <a:ext cx="2733452" cy="1584389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7" name="Прямоугольник 21526"/>
          <p:cNvSpPr/>
          <p:nvPr/>
        </p:nvSpPr>
        <p:spPr>
          <a:xfrm>
            <a:off x="3706816" y="6364817"/>
            <a:ext cx="268287" cy="294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089525" y="6405035"/>
            <a:ext cx="268288" cy="296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537325" y="6405035"/>
            <a:ext cx="268288" cy="2963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926391" y="6405035"/>
            <a:ext cx="268287" cy="296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501" name="TextBox 21527"/>
          <p:cNvSpPr txBox="1">
            <a:spLocks noChangeArrowheads="1"/>
          </p:cNvSpPr>
          <p:nvPr/>
        </p:nvSpPr>
        <p:spPr bwMode="auto">
          <a:xfrm>
            <a:off x="4000503" y="6383869"/>
            <a:ext cx="9348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  <a:latin typeface="Tahoma" pitchFamily="34" charset="0"/>
              </a:rPr>
              <a:t>субсидии</a:t>
            </a:r>
          </a:p>
        </p:txBody>
      </p:sp>
      <p:sp>
        <p:nvSpPr>
          <p:cNvPr id="20502" name="TextBox 64"/>
          <p:cNvSpPr txBox="1">
            <a:spLocks noChangeArrowheads="1"/>
          </p:cNvSpPr>
          <p:nvPr/>
        </p:nvSpPr>
        <p:spPr bwMode="auto">
          <a:xfrm>
            <a:off x="5380041" y="6392335"/>
            <a:ext cx="10374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dirty="0" smtClean="0">
                <a:solidFill>
                  <a:prstClr val="black"/>
                </a:solidFill>
                <a:latin typeface="Tahoma" pitchFamily="34" charset="0"/>
              </a:rPr>
              <a:t>субвенции</a:t>
            </a:r>
          </a:p>
        </p:txBody>
      </p:sp>
      <p:sp>
        <p:nvSpPr>
          <p:cNvPr id="20503" name="TextBox 65"/>
          <p:cNvSpPr txBox="1">
            <a:spLocks noChangeArrowheads="1"/>
          </p:cNvSpPr>
          <p:nvPr/>
        </p:nvSpPr>
        <p:spPr bwMode="auto">
          <a:xfrm>
            <a:off x="6815141" y="6375402"/>
            <a:ext cx="85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smtClean="0">
                <a:solidFill>
                  <a:prstClr val="black"/>
                </a:solidFill>
                <a:latin typeface="Tahoma" pitchFamily="34" charset="0"/>
              </a:rPr>
              <a:t>дотации</a:t>
            </a:r>
          </a:p>
        </p:txBody>
      </p:sp>
      <p:sp>
        <p:nvSpPr>
          <p:cNvPr id="20504" name="TextBox 66"/>
          <p:cNvSpPr txBox="1">
            <a:spLocks noChangeArrowheads="1"/>
          </p:cNvSpPr>
          <p:nvPr/>
        </p:nvSpPr>
        <p:spPr bwMode="auto">
          <a:xfrm flipH="1">
            <a:off x="8172450" y="6362702"/>
            <a:ext cx="946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 smtClean="0">
                <a:solidFill>
                  <a:prstClr val="black"/>
                </a:solidFill>
                <a:latin typeface="Tahoma" pitchFamily="34" charset="0"/>
              </a:rPr>
              <a:t>иные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61037" y="1903518"/>
            <a:ext cx="4105777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выполнение переданных</a:t>
            </a:r>
          </a:p>
          <a:p>
            <a:pPr eaLnBrk="1" hangingPunct="1">
              <a:defRPr/>
            </a:pP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государственных полномочий- </a:t>
            </a:r>
            <a:r>
              <a:rPr lang="ru-RU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2439,4</a:t>
            </a:r>
          </a:p>
          <a:p>
            <a:pPr eaLnBrk="1" hangingPunct="1">
              <a:defRPr/>
            </a:pPr>
            <a:endParaRPr lang="ru-RU" sz="11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ru-RU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проведение Всероссийской переписи населения-</a:t>
            </a:r>
            <a:r>
              <a:rPr lang="ru-RU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313,9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Субвенция школам- </a:t>
            </a:r>
            <a:r>
              <a:rPr lang="ru-RU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3949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Субвенция садикам</a:t>
            </a:r>
            <a:r>
              <a:rPr lang="ru-RU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-1292,2</a:t>
            </a:r>
            <a:endParaRPr lang="ru-RU" sz="11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76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59504"/>
              </p:ext>
            </p:extLst>
          </p:nvPr>
        </p:nvGraphicFramePr>
        <p:xfrm>
          <a:off x="467543" y="782638"/>
          <a:ext cx="8208913" cy="615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70 961,5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1 982,2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633,4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120 655,2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7 368,7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675,6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5 798,9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 массовой информации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813,0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3 617,0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132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Межбюджетные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трансферты бюджетам поселений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801,0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17 831,0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2 321,0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257,1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555 347,2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122 856,9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604,5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484 204,6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107 073,0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4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944,8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54 174,8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12 005,4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509,8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16 539,8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3 662,8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693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455,6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776 278,9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150 507,7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 квартал 202</a:t>
            </a:r>
            <a:r>
              <a:rPr lang="en-US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650" y="76200"/>
            <a:ext cx="8064500" cy="677345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endParaRPr lang="ru-RU" alt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altLang="ru-RU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alt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Информация об объемах бюджетных ассигнований дорожного фонда за 1 квартал 2021 года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24328" y="857214"/>
            <a:ext cx="1189782" cy="2486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7933665"/>
              </p:ext>
            </p:extLst>
          </p:nvPr>
        </p:nvGraphicFramePr>
        <p:xfrm>
          <a:off x="755650" y="1196752"/>
          <a:ext cx="8064500" cy="4609044"/>
        </p:xfrm>
        <a:graphic>
          <a:graphicData uri="http://schemas.openxmlformats.org/drawingml/2006/table">
            <a:tbl>
              <a:tblPr/>
              <a:tblGrid>
                <a:gridCol w="391849"/>
                <a:gridCol w="5966214"/>
                <a:gridCol w="897459"/>
                <a:gridCol w="808978"/>
              </a:tblGrid>
              <a:tr h="523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с учетом поправок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Исполнено</a:t>
                      </a:r>
                    </a:p>
                  </a:txBody>
                  <a:tcPr marL="7131" marR="7131" marT="71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7440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Источники образования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Направленные остатки на начало года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7202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 от уплаты акцизов на автомобильный бензин, прямогонный бензин, дизельное топливо, моторные масла для дизельных и карбюраторных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инжекторных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 двигателей, производимых на территории Российской Федерации, подлежащих зачислению в бюджет субъекта Российской Федерации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880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Безвозмездные поступления от других бюджетов бюджетной системы Российской Федерации 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80035,1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44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доходов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120570,9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11731,5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7440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131" marR="7131" marT="71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0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Ремонт и содержание автомобильных дорог общего пользования регионального и межмуниципального значения всего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26909,1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440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Софинансирование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субсидий из  бюджета Удмуртской Республики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440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Развитие сети автомобильных дорог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66262,7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880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Содержание автомобильных дорог местного значения и сооружений на них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по которым проходят маршруты школьных автобусов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13769,4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32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Межбюджетные трансферты, передаваемые  бюджетам поселений на осуществление части полномочий по решению вопросов местного значения в соответствии с заключенными соглашениями на осуществление дорожной деятельности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13576,2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44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расходов</a:t>
                      </a: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120570,9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31" marR="7131" marT="71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18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406400" y="1473200"/>
          <a:ext cx="83312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 bwMode="auto">
          <a:xfrm>
            <a:off x="1835150" y="332317"/>
            <a:ext cx="6511925" cy="11430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>
              <a:buFont typeface="Georgia" pitchFamily="18" charset="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кредиторской задолженности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2021 год в сравнении с 2020  годом </a:t>
            </a:r>
            <a:endParaRPr lang="ru-RU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00B050"/>
      </a:accent1>
      <a:accent2>
        <a:srgbClr val="FFFF00"/>
      </a:accent2>
      <a:accent3>
        <a:srgbClr val="00B0F0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19174</TotalTime>
  <Words>803</Words>
  <Application>Microsoft Office PowerPoint</Application>
  <PresentationFormat>Экран (4:3)</PresentationFormat>
  <Paragraphs>277</Paragraphs>
  <Slides>11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Легкий дым</vt:lpstr>
      <vt:lpstr>2_Воздушный поток</vt:lpstr>
      <vt:lpstr>Worksheet</vt:lpstr>
      <vt:lpstr>Диаграмма</vt:lpstr>
      <vt:lpstr>Лист Microsoft Office Excel 97-2003</vt:lpstr>
      <vt:lpstr>Слайд 1</vt:lpstr>
      <vt:lpstr>Слайд 2</vt:lpstr>
      <vt:lpstr>Поступление доходов в бюджет за 1 квартал 2021 и 2020 годов</vt:lpstr>
      <vt:lpstr> Анализ структуры поступлений налоговых и неналоговых доходов в бюджет за 1 квартал  2021 и 2020 годов</vt:lpstr>
      <vt:lpstr>Слайд 5</vt:lpstr>
      <vt:lpstr>Безвозмездные поступления в бюджет за 1 квартал 2021 год</vt:lpstr>
      <vt:lpstr>Слайд 7</vt:lpstr>
      <vt:lpstr>Слайд 8</vt:lpstr>
      <vt:lpstr>Динамика кредиторской задолженности  за 2021 год в сравнении с 2020  годом </vt:lpstr>
      <vt:lpstr>Слайд 10</vt:lpstr>
      <vt:lpstr>Слайд 11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User</cp:lastModifiedBy>
  <cp:revision>1059</cp:revision>
  <cp:lastPrinted>2020-04-23T12:38:38Z</cp:lastPrinted>
  <dcterms:created xsi:type="dcterms:W3CDTF">2010-02-05T05:44:30Z</dcterms:created>
  <dcterms:modified xsi:type="dcterms:W3CDTF">2021-04-29T05:56:41Z</dcterms:modified>
</cp:coreProperties>
</file>