
<file path=[Content_Types].xml><?xml version="1.0" encoding="utf-8"?>
<Types xmlns="http://schemas.openxmlformats.org/package/2006/content-types">
  <Default Extension="bin" ContentType="application/vnd.ms-office.activeX"/>
  <Default Extension="png" ContentType="image/png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ctiveX/activeX1.xml" ContentType="application/vnd.ms-office.activeX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898" r:id="rId1"/>
  </p:sldMasterIdLst>
  <p:notesMasterIdLst>
    <p:notesMasterId r:id="rId5"/>
  </p:notesMasterIdLst>
  <p:handoutMasterIdLst>
    <p:handoutMasterId r:id="rId6"/>
  </p:handoutMasterIdLst>
  <p:sldIdLst>
    <p:sldId id="261" r:id="rId2"/>
    <p:sldId id="277" r:id="rId3"/>
    <p:sldId id="322" r:id="rId4"/>
  </p:sldIdLst>
  <p:sldSz cx="9144000" cy="6858000" type="screen4x3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33CC33"/>
    <a:srgbClr val="66FFCC"/>
    <a:srgbClr val="CC99FF"/>
    <a:srgbClr val="6600FF"/>
    <a:srgbClr val="FFCCFF"/>
    <a:srgbClr val="FF99CC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31" autoAdjust="0"/>
    <p:restoredTop sz="99825" autoAdjust="0"/>
  </p:normalViewPr>
  <p:slideViewPr>
    <p:cSldViewPr>
      <p:cViewPr varScale="1">
        <p:scale>
          <a:sx n="92" d="100"/>
          <a:sy n="92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755" cy="49617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25" y="0"/>
            <a:ext cx="2944754" cy="49617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467"/>
            <a:ext cx="2944755" cy="49617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25" y="9430467"/>
            <a:ext cx="2944754" cy="49617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989880F3-2DF2-465E-8939-1835E2DD4F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821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755" cy="49617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325" y="0"/>
            <a:ext cx="2944754" cy="49617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928" y="4716027"/>
            <a:ext cx="5437821" cy="446714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467"/>
            <a:ext cx="2944755" cy="49617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325" y="9430467"/>
            <a:ext cx="2944754" cy="49617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66" tIns="45633" rIns="91266" bIns="4563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5BDEDA7-7C1E-4DEB-BF66-63C4F910EC8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30166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9B86FD0-0889-45D1-A37D-373EC8D5AF46}" type="slidenum">
              <a:rPr lang="ru-RU" altLang="ru-RU" smtClean="0">
                <a:latin typeface="Arial" charset="0"/>
              </a:rPr>
              <a:pPr/>
              <a:t>1</a:t>
            </a:fld>
            <a:endParaRPr lang="ru-RU" alt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38057CA0-10AD-4009-BD04-46D6DB08F2DA}" type="slidenum">
              <a:rPr lang="ru-RU" altLang="ru-RU" smtClean="0">
                <a:latin typeface="Arial" charset="0"/>
              </a:rPr>
              <a:pPr/>
              <a:t>2</a:t>
            </a:fld>
            <a:endParaRPr lang="ru-RU" alt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92324C0-9DDA-4C02-A626-4091FD593325}" type="slidenum">
              <a:rPr lang="ru-RU" altLang="ru-RU" smtClean="0">
                <a:solidFill>
                  <a:srgbClr val="000000"/>
                </a:solidFill>
                <a:latin typeface="Arial" charset="0"/>
              </a:rPr>
              <a:pPr/>
              <a:t>3</a:t>
            </a:fld>
            <a:endParaRPr lang="ru-RU" altLang="ru-RU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>
              <a:gd name="T0" fmla="*/ 2147483647 w 8042"/>
              <a:gd name="T1" fmla="*/ 2147483647 h 10000"/>
              <a:gd name="T2" fmla="*/ 2147483647 w 8042"/>
              <a:gd name="T3" fmla="*/ 2147483647 h 10000"/>
              <a:gd name="T4" fmla="*/ 2147483647 w 8042"/>
              <a:gd name="T5" fmla="*/ 2147483647 h 10000"/>
              <a:gd name="T6" fmla="*/ 2147483647 w 8042"/>
              <a:gd name="T7" fmla="*/ 2147483647 h 10000"/>
              <a:gd name="T8" fmla="*/ 2147483647 w 8042"/>
              <a:gd name="T9" fmla="*/ 2147483647 h 10000"/>
              <a:gd name="T10" fmla="*/ 2147483647 w 8042"/>
              <a:gd name="T11" fmla="*/ 2147483647 h 10000"/>
              <a:gd name="T12" fmla="*/ 2147483647 w 8042"/>
              <a:gd name="T13" fmla="*/ 2147483647 h 10000"/>
              <a:gd name="T14" fmla="*/ 2147483647 w 8042"/>
              <a:gd name="T15" fmla="*/ 2147483647 h 10000"/>
              <a:gd name="T16" fmla="*/ 2147483647 w 8042"/>
              <a:gd name="T17" fmla="*/ 0 h 10000"/>
              <a:gd name="T18" fmla="*/ 0 w 8042"/>
              <a:gd name="T19" fmla="*/ 2147483647 h 10000"/>
              <a:gd name="T20" fmla="*/ 2147483647 w 8042"/>
              <a:gd name="T21" fmla="*/ 2147483647 h 100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7F414-0CEB-411D-8FAC-0479DCCDC05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58874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9FDDF-2590-4924-AC38-6C89CF8E046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8706437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ru-RU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ru-RU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81CAF-F6A0-4E50-973E-078184D7EB7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2903399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10C4BF-75DD-47A1-A017-34FDC8C79F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6602336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ru-RU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ru-RU" sz="8000" smtClean="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352B2-6635-449E-89C1-199D066C22B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978150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C1E99-4DC3-4A95-9480-3F2A259DB46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0855160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7DD4D-A29D-441E-A41F-79A08A1BF11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981581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D1883-99FF-48DC-A02F-45004A8E714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58777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5BB68-0BAC-4E24-8638-5E8B1FD48DD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20556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855D6-FA2D-4ECE-97A5-FB0BD13676D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60559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4C2E6-C978-4C56-AB7A-86E0CFECD7C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00221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8E640-9D38-4BC7-BA87-B4FE5A7B69D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41048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61E7C-2F34-45F3-81BF-DB626F1145A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323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9CBCE-CC74-4A6C-824E-0E0B3663CB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62759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A3879-F63C-46CF-B0AA-31AB0D6795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83436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147483647 w 7908"/>
              <a:gd name="T1" fmla="*/ 2147483647 h 10000"/>
              <a:gd name="T2" fmla="*/ 2147483647 w 7908"/>
              <a:gd name="T3" fmla="*/ 2147483647 h 10000"/>
              <a:gd name="T4" fmla="*/ 2147483647 w 7908"/>
              <a:gd name="T5" fmla="*/ 2147483647 h 10000"/>
              <a:gd name="T6" fmla="*/ 2147483647 w 7908"/>
              <a:gd name="T7" fmla="*/ 0 h 10000"/>
              <a:gd name="T8" fmla="*/ 2147483647 w 7908"/>
              <a:gd name="T9" fmla="*/ 0 h 10000"/>
              <a:gd name="T10" fmla="*/ 0 w 7908"/>
              <a:gd name="T11" fmla="*/ 2147483647 h 10000"/>
              <a:gd name="T12" fmla="*/ 0 w 7908"/>
              <a:gd name="T13" fmla="*/ 2147483647 h 10000"/>
              <a:gd name="T14" fmla="*/ 2147483647 w 7908"/>
              <a:gd name="T15" fmla="*/ 2147483647 h 10000"/>
              <a:gd name="T16" fmla="*/ 2147483647 w 7908"/>
              <a:gd name="T17" fmla="*/ 2147483647 h 10000"/>
              <a:gd name="T18" fmla="*/ 2147483647 w 7908"/>
              <a:gd name="T19" fmla="*/ 2147483647 h 10000"/>
              <a:gd name="T20" fmla="*/ 2147483647 w 7908"/>
              <a:gd name="T21" fmla="*/ 2147483647 h 10000"/>
              <a:gd name="T22" fmla="*/ 2147483647 w 7908"/>
              <a:gd name="T23" fmla="*/ 2147483647 h 10000"/>
              <a:gd name="T24" fmla="*/ 2147483647 w 7908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A4CE7-888B-4CFF-B2E2-08DB4F085C5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1838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35"/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2070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2147483647 w 22"/>
                <a:gd name="T1" fmla="*/ 2147483647 h 136"/>
                <a:gd name="T2" fmla="*/ 2147483647 w 22"/>
                <a:gd name="T3" fmla="*/ 2147483647 h 136"/>
                <a:gd name="T4" fmla="*/ 0 w 22"/>
                <a:gd name="T5" fmla="*/ 0 h 136"/>
                <a:gd name="T6" fmla="*/ 0 w 22"/>
                <a:gd name="T7" fmla="*/ 2147483647 h 136"/>
                <a:gd name="T8" fmla="*/ 2147483647 w 22"/>
                <a:gd name="T9" fmla="*/ 2147483647 h 136"/>
                <a:gd name="T10" fmla="*/ 2147483647 w 22"/>
                <a:gd name="T11" fmla="*/ 2147483647 h 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1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2147483647 w 140"/>
                <a:gd name="T1" fmla="*/ 2147483647 h 504"/>
                <a:gd name="T2" fmla="*/ 2147483647 w 140"/>
                <a:gd name="T3" fmla="*/ 2147483647 h 504"/>
                <a:gd name="T4" fmla="*/ 2147483647 w 140"/>
                <a:gd name="T5" fmla="*/ 2147483647 h 504"/>
                <a:gd name="T6" fmla="*/ 2147483647 w 140"/>
                <a:gd name="T7" fmla="*/ 2147483647 h 504"/>
                <a:gd name="T8" fmla="*/ 0 w 140"/>
                <a:gd name="T9" fmla="*/ 0 h 504"/>
                <a:gd name="T10" fmla="*/ 2147483647 w 140"/>
                <a:gd name="T11" fmla="*/ 2147483647 h 504"/>
                <a:gd name="T12" fmla="*/ 2147483647 w 140"/>
                <a:gd name="T13" fmla="*/ 2147483647 h 5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2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2147483647 w 132"/>
                <a:gd name="T1" fmla="*/ 2147483647 h 308"/>
                <a:gd name="T2" fmla="*/ 0 w 132"/>
                <a:gd name="T3" fmla="*/ 0 h 308"/>
                <a:gd name="T4" fmla="*/ 0 w 132"/>
                <a:gd name="T5" fmla="*/ 2147483647 h 308"/>
                <a:gd name="T6" fmla="*/ 2147483647 w 132"/>
                <a:gd name="T7" fmla="*/ 2147483647 h 308"/>
                <a:gd name="T8" fmla="*/ 2147483647 w 132"/>
                <a:gd name="T9" fmla="*/ 2147483647 h 308"/>
                <a:gd name="T10" fmla="*/ 2147483647 w 132"/>
                <a:gd name="T11" fmla="*/ 2147483647 h 308"/>
                <a:gd name="T12" fmla="*/ 2147483647 w 132"/>
                <a:gd name="T13" fmla="*/ 2147483647 h 308"/>
                <a:gd name="T14" fmla="*/ 2147483647 w 132"/>
                <a:gd name="T15" fmla="*/ 2147483647 h 30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3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2147483647 w 37"/>
                <a:gd name="T1" fmla="*/ 2147483647 h 79"/>
                <a:gd name="T2" fmla="*/ 2147483647 w 37"/>
                <a:gd name="T3" fmla="*/ 2147483647 h 79"/>
                <a:gd name="T4" fmla="*/ 0 w 37"/>
                <a:gd name="T5" fmla="*/ 0 h 79"/>
                <a:gd name="T6" fmla="*/ 2147483647 w 37"/>
                <a:gd name="T7" fmla="*/ 2147483647 h 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4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2147483647 w 178"/>
                <a:gd name="T1" fmla="*/ 2147483647 h 722"/>
                <a:gd name="T2" fmla="*/ 2147483647 w 178"/>
                <a:gd name="T3" fmla="*/ 2147483647 h 722"/>
                <a:gd name="T4" fmla="*/ 2147483647 w 178"/>
                <a:gd name="T5" fmla="*/ 2147483647 h 722"/>
                <a:gd name="T6" fmla="*/ 2147483647 w 178"/>
                <a:gd name="T7" fmla="*/ 2147483647 h 722"/>
                <a:gd name="T8" fmla="*/ 0 w 178"/>
                <a:gd name="T9" fmla="*/ 0 h 722"/>
                <a:gd name="T10" fmla="*/ 2147483647 w 178"/>
                <a:gd name="T11" fmla="*/ 2147483647 h 722"/>
                <a:gd name="T12" fmla="*/ 2147483647 w 178"/>
                <a:gd name="T13" fmla="*/ 2147483647 h 722"/>
                <a:gd name="T14" fmla="*/ 2147483647 w 178"/>
                <a:gd name="T15" fmla="*/ 2147483647 h 722"/>
                <a:gd name="T16" fmla="*/ 2147483647 w 178"/>
                <a:gd name="T17" fmla="*/ 2147483647 h 722"/>
                <a:gd name="T18" fmla="*/ 2147483647 w 178"/>
                <a:gd name="T19" fmla="*/ 2147483647 h 722"/>
                <a:gd name="T20" fmla="*/ 2147483647 w 178"/>
                <a:gd name="T21" fmla="*/ 2147483647 h 7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5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2147483647 w 23"/>
                <a:gd name="T1" fmla="*/ 2147483647 h 635"/>
                <a:gd name="T2" fmla="*/ 2147483647 w 23"/>
                <a:gd name="T3" fmla="*/ 2147483647 h 635"/>
                <a:gd name="T4" fmla="*/ 2147483647 w 23"/>
                <a:gd name="T5" fmla="*/ 2147483647 h 635"/>
                <a:gd name="T6" fmla="*/ 2147483647 w 23"/>
                <a:gd name="T7" fmla="*/ 2147483647 h 635"/>
                <a:gd name="T8" fmla="*/ 2147483647 w 23"/>
                <a:gd name="T9" fmla="*/ 2147483647 h 635"/>
                <a:gd name="T10" fmla="*/ 2147483647 w 23"/>
                <a:gd name="T11" fmla="*/ 2147483647 h 635"/>
                <a:gd name="T12" fmla="*/ 2147483647 w 23"/>
                <a:gd name="T13" fmla="*/ 0 h 635"/>
                <a:gd name="T14" fmla="*/ 2147483647 w 23"/>
                <a:gd name="T15" fmla="*/ 0 h 635"/>
                <a:gd name="T16" fmla="*/ 2147483647 w 23"/>
                <a:gd name="T17" fmla="*/ 2147483647 h 635"/>
                <a:gd name="T18" fmla="*/ 2147483647 w 23"/>
                <a:gd name="T19" fmla="*/ 2147483647 h 6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6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2147483647 w 17"/>
                <a:gd name="T3" fmla="*/ 2147483647 h 107"/>
                <a:gd name="T4" fmla="*/ 2147483647 w 17"/>
                <a:gd name="T5" fmla="*/ 2147483647 h 107"/>
                <a:gd name="T6" fmla="*/ 2147483647 w 17"/>
                <a:gd name="T7" fmla="*/ 2147483647 h 107"/>
                <a:gd name="T8" fmla="*/ 2147483647 w 17"/>
                <a:gd name="T9" fmla="*/ 2147483647 h 107"/>
                <a:gd name="T10" fmla="*/ 0 w 17"/>
                <a:gd name="T11" fmla="*/ 0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7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2147483647 w 41"/>
                <a:gd name="T3" fmla="*/ 2147483647 h 222"/>
                <a:gd name="T4" fmla="*/ 2147483647 w 41"/>
                <a:gd name="T5" fmla="*/ 2147483647 h 222"/>
                <a:gd name="T6" fmla="*/ 2147483647 w 41"/>
                <a:gd name="T7" fmla="*/ 2147483647 h 222"/>
                <a:gd name="T8" fmla="*/ 2147483647 w 41"/>
                <a:gd name="T9" fmla="*/ 2147483647 h 222"/>
                <a:gd name="T10" fmla="*/ 2147483647 w 41"/>
                <a:gd name="T11" fmla="*/ 2147483647 h 222"/>
                <a:gd name="T12" fmla="*/ 2147483647 w 41"/>
                <a:gd name="T13" fmla="*/ 2147483647 h 222"/>
                <a:gd name="T14" fmla="*/ 2147483647 w 41"/>
                <a:gd name="T15" fmla="*/ 2147483647 h 222"/>
                <a:gd name="T16" fmla="*/ 2147483647 w 41"/>
                <a:gd name="T17" fmla="*/ 2147483647 h 222"/>
                <a:gd name="T18" fmla="*/ 0 w 41"/>
                <a:gd name="T19" fmla="*/ 0 h 2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8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2147483647 w 450"/>
                <a:gd name="T1" fmla="*/ 2147483647 h 878"/>
                <a:gd name="T2" fmla="*/ 2147483647 w 450"/>
                <a:gd name="T3" fmla="*/ 2147483647 h 878"/>
                <a:gd name="T4" fmla="*/ 2147483647 w 450"/>
                <a:gd name="T5" fmla="*/ 2147483647 h 878"/>
                <a:gd name="T6" fmla="*/ 2147483647 w 450"/>
                <a:gd name="T7" fmla="*/ 2147483647 h 878"/>
                <a:gd name="T8" fmla="*/ 2147483647 w 450"/>
                <a:gd name="T9" fmla="*/ 2147483647 h 878"/>
                <a:gd name="T10" fmla="*/ 2147483647 w 450"/>
                <a:gd name="T11" fmla="*/ 2147483647 h 878"/>
                <a:gd name="T12" fmla="*/ 2147483647 w 450"/>
                <a:gd name="T13" fmla="*/ 2147483647 h 878"/>
                <a:gd name="T14" fmla="*/ 2147483647 w 450"/>
                <a:gd name="T15" fmla="*/ 0 h 878"/>
                <a:gd name="T16" fmla="*/ 2147483647 w 450"/>
                <a:gd name="T17" fmla="*/ 2147483647 h 878"/>
                <a:gd name="T18" fmla="*/ 2147483647 w 450"/>
                <a:gd name="T19" fmla="*/ 2147483647 h 878"/>
                <a:gd name="T20" fmla="*/ 2147483647 w 450"/>
                <a:gd name="T21" fmla="*/ 2147483647 h 878"/>
                <a:gd name="T22" fmla="*/ 2147483647 w 450"/>
                <a:gd name="T23" fmla="*/ 2147483647 h 878"/>
                <a:gd name="T24" fmla="*/ 2147483647 w 450"/>
                <a:gd name="T25" fmla="*/ 2147483647 h 878"/>
                <a:gd name="T26" fmla="*/ 0 w 450"/>
                <a:gd name="T27" fmla="*/ 2147483647 h 878"/>
                <a:gd name="T28" fmla="*/ 0 w 450"/>
                <a:gd name="T29" fmla="*/ 2147483647 h 878"/>
                <a:gd name="T30" fmla="*/ 2147483647 w 450"/>
                <a:gd name="T31" fmla="*/ 2147483647 h 878"/>
                <a:gd name="T32" fmla="*/ 2147483647 w 450"/>
                <a:gd name="T33" fmla="*/ 2147483647 h 87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79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2147483647 w 35"/>
                <a:gd name="T3" fmla="*/ 2147483647 h 73"/>
                <a:gd name="T4" fmla="*/ 2147483647 w 35"/>
                <a:gd name="T5" fmla="*/ 2147483647 h 73"/>
                <a:gd name="T6" fmla="*/ 0 w 35"/>
                <a:gd name="T7" fmla="*/ 0 h 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80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2147483647 w 8"/>
                <a:gd name="T1" fmla="*/ 2147483647 h 48"/>
                <a:gd name="T2" fmla="*/ 2147483647 w 8"/>
                <a:gd name="T3" fmla="*/ 2147483647 h 48"/>
                <a:gd name="T4" fmla="*/ 2147483647 w 8"/>
                <a:gd name="T5" fmla="*/ 2147483647 h 48"/>
                <a:gd name="T6" fmla="*/ 2147483647 w 8"/>
                <a:gd name="T7" fmla="*/ 0 h 48"/>
                <a:gd name="T8" fmla="*/ 0 w 8"/>
                <a:gd name="T9" fmla="*/ 2147483647 h 48"/>
                <a:gd name="T10" fmla="*/ 2147483647 w 8"/>
                <a:gd name="T11" fmla="*/ 2147483647 h 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81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2147483647 w 52"/>
                <a:gd name="T1" fmla="*/ 2147483647 h 135"/>
                <a:gd name="T2" fmla="*/ 0 w 52"/>
                <a:gd name="T3" fmla="*/ 0 h 135"/>
                <a:gd name="T4" fmla="*/ 2147483647 w 52"/>
                <a:gd name="T5" fmla="*/ 2147483647 h 135"/>
                <a:gd name="T6" fmla="*/ 2147483647 w 52"/>
                <a:gd name="T7" fmla="*/ 2147483647 h 135"/>
                <a:gd name="T8" fmla="*/ 2147483647 w 52"/>
                <a:gd name="T9" fmla="*/ 2147483647 h 135"/>
                <a:gd name="T10" fmla="*/ 2147483647 w 52"/>
                <a:gd name="T11" fmla="*/ 2147483647 h 135"/>
                <a:gd name="T12" fmla="*/ 2147483647 w 52"/>
                <a:gd name="T13" fmla="*/ 2147483647 h 135"/>
                <a:gd name="T14" fmla="*/ 2147483647 w 52"/>
                <a:gd name="T15" fmla="*/ 2147483647 h 1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051" name="Group 48"/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5717"/>
            <a:chExt cx="1952625" cy="5678034"/>
          </a:xfrm>
        </p:grpSpPr>
        <p:sp>
          <p:nvSpPr>
            <p:cNvPr id="2058" name="Freeform 27"/>
            <p:cNvSpPr>
              <a:spLocks/>
            </p:cNvSpPr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>
                <a:gd name="T0" fmla="*/ 2147483647 w 103"/>
                <a:gd name="T1" fmla="*/ 2147483647 h 920"/>
                <a:gd name="T2" fmla="*/ 2147483647 w 103"/>
                <a:gd name="T3" fmla="*/ 2147483647 h 920"/>
                <a:gd name="T4" fmla="*/ 2147483647 w 103"/>
                <a:gd name="T5" fmla="*/ 2147483647 h 920"/>
                <a:gd name="T6" fmla="*/ 2147483647 w 103"/>
                <a:gd name="T7" fmla="*/ 2147483647 h 920"/>
                <a:gd name="T8" fmla="*/ 2147483647 w 103"/>
                <a:gd name="T9" fmla="*/ 2147483647 h 920"/>
                <a:gd name="T10" fmla="*/ 2147483647 w 103"/>
                <a:gd name="T11" fmla="*/ 2147483647 h 920"/>
                <a:gd name="T12" fmla="*/ 2147483647 w 103"/>
                <a:gd name="T13" fmla="*/ 2147483647 h 920"/>
                <a:gd name="T14" fmla="*/ 2147483647 w 103"/>
                <a:gd name="T15" fmla="*/ 2147483647 h 920"/>
                <a:gd name="T16" fmla="*/ 2147483647 w 103"/>
                <a:gd name="T17" fmla="*/ 2147483647 h 920"/>
                <a:gd name="T18" fmla="*/ 2147483647 w 103"/>
                <a:gd name="T19" fmla="*/ 2147483647 h 920"/>
                <a:gd name="T20" fmla="*/ 2147483647 w 103"/>
                <a:gd name="T21" fmla="*/ 2147483647 h 920"/>
                <a:gd name="T22" fmla="*/ 2147483647 w 103"/>
                <a:gd name="T23" fmla="*/ 0 h 920"/>
                <a:gd name="T24" fmla="*/ 0 w 103"/>
                <a:gd name="T25" fmla="*/ 0 h 920"/>
                <a:gd name="T26" fmla="*/ 2147483647 w 103"/>
                <a:gd name="T27" fmla="*/ 2147483647 h 920"/>
                <a:gd name="T28" fmla="*/ 2147483647 w 103"/>
                <a:gd name="T29" fmla="*/ 2147483647 h 9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9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2147483647 w 88"/>
                <a:gd name="T1" fmla="*/ 2147483647 h 330"/>
                <a:gd name="T2" fmla="*/ 2147483647 w 88"/>
                <a:gd name="T3" fmla="*/ 2147483647 h 330"/>
                <a:gd name="T4" fmla="*/ 2147483647 w 88"/>
                <a:gd name="T5" fmla="*/ 2147483647 h 330"/>
                <a:gd name="T6" fmla="*/ 2147483647 w 88"/>
                <a:gd name="T7" fmla="*/ 2147483647 h 330"/>
                <a:gd name="T8" fmla="*/ 2147483647 w 88"/>
                <a:gd name="T9" fmla="*/ 2147483647 h 330"/>
                <a:gd name="T10" fmla="*/ 0 w 88"/>
                <a:gd name="T11" fmla="*/ 0 h 330"/>
                <a:gd name="T12" fmla="*/ 2147483647 w 88"/>
                <a:gd name="T13" fmla="*/ 2147483647 h 330"/>
                <a:gd name="T14" fmla="*/ 2147483647 w 88"/>
                <a:gd name="T15" fmla="*/ 2147483647 h 3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0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2147483647 w 90"/>
                <a:gd name="T1" fmla="*/ 2147483647 h 207"/>
                <a:gd name="T2" fmla="*/ 0 w 90"/>
                <a:gd name="T3" fmla="*/ 0 h 207"/>
                <a:gd name="T4" fmla="*/ 2147483647 w 90"/>
                <a:gd name="T5" fmla="*/ 2147483647 h 207"/>
                <a:gd name="T6" fmla="*/ 2147483647 w 90"/>
                <a:gd name="T7" fmla="*/ 2147483647 h 207"/>
                <a:gd name="T8" fmla="*/ 2147483647 w 90"/>
                <a:gd name="T9" fmla="*/ 2147483647 h 207"/>
                <a:gd name="T10" fmla="*/ 2147483647 w 90"/>
                <a:gd name="T11" fmla="*/ 2147483647 h 207"/>
                <a:gd name="T12" fmla="*/ 2147483647 w 90"/>
                <a:gd name="T13" fmla="*/ 2147483647 h 207"/>
                <a:gd name="T14" fmla="*/ 2147483647 w 90"/>
                <a:gd name="T15" fmla="*/ 2147483647 h 2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1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2147483647 w 115"/>
                <a:gd name="T1" fmla="*/ 2147483647 h 467"/>
                <a:gd name="T2" fmla="*/ 2147483647 w 115"/>
                <a:gd name="T3" fmla="*/ 2147483647 h 467"/>
                <a:gd name="T4" fmla="*/ 2147483647 w 115"/>
                <a:gd name="T5" fmla="*/ 2147483647 h 467"/>
                <a:gd name="T6" fmla="*/ 2147483647 w 115"/>
                <a:gd name="T7" fmla="*/ 2147483647 h 467"/>
                <a:gd name="T8" fmla="*/ 0 w 115"/>
                <a:gd name="T9" fmla="*/ 0 h 467"/>
                <a:gd name="T10" fmla="*/ 2147483647 w 115"/>
                <a:gd name="T11" fmla="*/ 2147483647 h 467"/>
                <a:gd name="T12" fmla="*/ 2147483647 w 115"/>
                <a:gd name="T13" fmla="*/ 2147483647 h 467"/>
                <a:gd name="T14" fmla="*/ 2147483647 w 115"/>
                <a:gd name="T15" fmla="*/ 2147483647 h 467"/>
                <a:gd name="T16" fmla="*/ 2147483647 w 115"/>
                <a:gd name="T17" fmla="*/ 2147483647 h 467"/>
                <a:gd name="T18" fmla="*/ 2147483647 w 115"/>
                <a:gd name="T19" fmla="*/ 2147483647 h 467"/>
                <a:gd name="T20" fmla="*/ 2147483647 w 115"/>
                <a:gd name="T21" fmla="*/ 2147483647 h 46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2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2147483647 w 36"/>
                <a:gd name="T1" fmla="*/ 2147483647 h 633"/>
                <a:gd name="T2" fmla="*/ 2147483647 w 36"/>
                <a:gd name="T3" fmla="*/ 2147483647 h 633"/>
                <a:gd name="T4" fmla="*/ 2147483647 w 36"/>
                <a:gd name="T5" fmla="*/ 2147483647 h 633"/>
                <a:gd name="T6" fmla="*/ 2147483647 w 36"/>
                <a:gd name="T7" fmla="*/ 2147483647 h 633"/>
                <a:gd name="T8" fmla="*/ 2147483647 w 36"/>
                <a:gd name="T9" fmla="*/ 2147483647 h 633"/>
                <a:gd name="T10" fmla="*/ 2147483647 w 36"/>
                <a:gd name="T11" fmla="*/ 0 h 633"/>
                <a:gd name="T12" fmla="*/ 2147483647 w 36"/>
                <a:gd name="T13" fmla="*/ 0 h 633"/>
                <a:gd name="T14" fmla="*/ 2147483647 w 36"/>
                <a:gd name="T15" fmla="*/ 2147483647 h 633"/>
                <a:gd name="T16" fmla="*/ 2147483647 w 36"/>
                <a:gd name="T17" fmla="*/ 2147483647 h 633"/>
                <a:gd name="T18" fmla="*/ 2147483647 w 36"/>
                <a:gd name="T19" fmla="*/ 2147483647 h 633"/>
                <a:gd name="T20" fmla="*/ 2147483647 w 36"/>
                <a:gd name="T21" fmla="*/ 2147483647 h 633"/>
                <a:gd name="T22" fmla="*/ 2147483647 w 36"/>
                <a:gd name="T23" fmla="*/ 2147483647 h 633"/>
                <a:gd name="T24" fmla="*/ 2147483647 w 36"/>
                <a:gd name="T25" fmla="*/ 2147483647 h 6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3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2147483647 w 28"/>
                <a:gd name="T1" fmla="*/ 2147483647 h 59"/>
                <a:gd name="T2" fmla="*/ 2147483647 w 28"/>
                <a:gd name="T3" fmla="*/ 2147483647 h 59"/>
                <a:gd name="T4" fmla="*/ 0 w 28"/>
                <a:gd name="T5" fmla="*/ 0 h 59"/>
                <a:gd name="T6" fmla="*/ 2147483647 w 28"/>
                <a:gd name="T7" fmla="*/ 2147483647 h 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4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2147483647 w 17"/>
                <a:gd name="T1" fmla="*/ 2147483647 h 107"/>
                <a:gd name="T2" fmla="*/ 2147483647 w 17"/>
                <a:gd name="T3" fmla="*/ 2147483647 h 107"/>
                <a:gd name="T4" fmla="*/ 2147483647 w 17"/>
                <a:gd name="T5" fmla="*/ 2147483647 h 107"/>
                <a:gd name="T6" fmla="*/ 2147483647 w 17"/>
                <a:gd name="T7" fmla="*/ 2147483647 h 107"/>
                <a:gd name="T8" fmla="*/ 0 w 17"/>
                <a:gd name="T9" fmla="*/ 0 h 107"/>
                <a:gd name="T10" fmla="*/ 0 w 17"/>
                <a:gd name="T11" fmla="*/ 2147483647 h 107"/>
                <a:gd name="T12" fmla="*/ 2147483647 w 17"/>
                <a:gd name="T13" fmla="*/ 2147483647 h 1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5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2147483647 w 294"/>
                <a:gd name="T1" fmla="*/ 2147483647 h 568"/>
                <a:gd name="T2" fmla="*/ 2147483647 w 294"/>
                <a:gd name="T3" fmla="*/ 2147483647 h 568"/>
                <a:gd name="T4" fmla="*/ 2147483647 w 294"/>
                <a:gd name="T5" fmla="*/ 2147483647 h 568"/>
                <a:gd name="T6" fmla="*/ 2147483647 w 294"/>
                <a:gd name="T7" fmla="*/ 2147483647 h 568"/>
                <a:gd name="T8" fmla="*/ 2147483647 w 294"/>
                <a:gd name="T9" fmla="*/ 2147483647 h 568"/>
                <a:gd name="T10" fmla="*/ 2147483647 w 294"/>
                <a:gd name="T11" fmla="*/ 2147483647 h 568"/>
                <a:gd name="T12" fmla="*/ 2147483647 w 294"/>
                <a:gd name="T13" fmla="*/ 0 h 568"/>
                <a:gd name="T14" fmla="*/ 2147483647 w 294"/>
                <a:gd name="T15" fmla="*/ 0 h 568"/>
                <a:gd name="T16" fmla="*/ 2147483647 w 294"/>
                <a:gd name="T17" fmla="*/ 2147483647 h 568"/>
                <a:gd name="T18" fmla="*/ 2147483647 w 294"/>
                <a:gd name="T19" fmla="*/ 2147483647 h 568"/>
                <a:gd name="T20" fmla="*/ 2147483647 w 294"/>
                <a:gd name="T21" fmla="*/ 2147483647 h 568"/>
                <a:gd name="T22" fmla="*/ 2147483647 w 294"/>
                <a:gd name="T23" fmla="*/ 2147483647 h 568"/>
                <a:gd name="T24" fmla="*/ 2147483647 w 294"/>
                <a:gd name="T25" fmla="*/ 2147483647 h 568"/>
                <a:gd name="T26" fmla="*/ 0 w 294"/>
                <a:gd name="T27" fmla="*/ 2147483647 h 568"/>
                <a:gd name="T28" fmla="*/ 2147483647 w 294"/>
                <a:gd name="T29" fmla="*/ 2147483647 h 568"/>
                <a:gd name="T30" fmla="*/ 2147483647 w 294"/>
                <a:gd name="T31" fmla="*/ 2147483647 h 5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6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2147483647 w 25"/>
                <a:gd name="T3" fmla="*/ 2147483647 h 53"/>
                <a:gd name="T4" fmla="*/ 2147483647 w 25"/>
                <a:gd name="T5" fmla="*/ 2147483647 h 53"/>
                <a:gd name="T6" fmla="*/ 0 w 25"/>
                <a:gd name="T7" fmla="*/ 0 h 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7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147483647 w 29"/>
                <a:gd name="T3" fmla="*/ 2147483647 h 141"/>
                <a:gd name="T4" fmla="*/ 2147483647 w 29"/>
                <a:gd name="T5" fmla="*/ 2147483647 h 141"/>
                <a:gd name="T6" fmla="*/ 2147483647 w 29"/>
                <a:gd name="T7" fmla="*/ 2147483647 h 141"/>
                <a:gd name="T8" fmla="*/ 2147483647 w 29"/>
                <a:gd name="T9" fmla="*/ 2147483647 h 141"/>
                <a:gd name="T10" fmla="*/ 2147483647 w 29"/>
                <a:gd name="T11" fmla="*/ 2147483647 h 141"/>
                <a:gd name="T12" fmla="*/ 2147483647 w 29"/>
                <a:gd name="T13" fmla="*/ 2147483647 h 141"/>
                <a:gd name="T14" fmla="*/ 0 w 29"/>
                <a:gd name="T15" fmla="*/ 0 h 1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8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2147483647 h 48"/>
                <a:gd name="T2" fmla="*/ 2147483647 w 8"/>
                <a:gd name="T3" fmla="*/ 2147483647 h 48"/>
                <a:gd name="T4" fmla="*/ 2147483647 w 8"/>
                <a:gd name="T5" fmla="*/ 2147483647 h 48"/>
                <a:gd name="T6" fmla="*/ 2147483647 w 8"/>
                <a:gd name="T7" fmla="*/ 2147483647 h 48"/>
                <a:gd name="T8" fmla="*/ 0 w 8"/>
                <a:gd name="T9" fmla="*/ 0 h 48"/>
                <a:gd name="T10" fmla="*/ 0 w 8"/>
                <a:gd name="T11" fmla="*/ 2147483647 h 48"/>
                <a:gd name="T12" fmla="*/ 0 w 8"/>
                <a:gd name="T13" fmla="*/ 2147483647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69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2147483647 w 44"/>
                <a:gd name="T1" fmla="*/ 2147483647 h 111"/>
                <a:gd name="T2" fmla="*/ 0 w 44"/>
                <a:gd name="T3" fmla="*/ 0 h 111"/>
                <a:gd name="T4" fmla="*/ 2147483647 w 44"/>
                <a:gd name="T5" fmla="*/ 2147483647 h 111"/>
                <a:gd name="T6" fmla="*/ 2147483647 w 44"/>
                <a:gd name="T7" fmla="*/ 2147483647 h 111"/>
                <a:gd name="T8" fmla="*/ 2147483647 w 44"/>
                <a:gd name="T9" fmla="*/ 2147483647 h 111"/>
                <a:gd name="T10" fmla="*/ 2147483647 w 44"/>
                <a:gd name="T11" fmla="*/ 2147483647 h 111"/>
                <a:gd name="T12" fmla="*/ 2147483647 w 44"/>
                <a:gd name="T13" fmla="*/ 2147483647 h 111"/>
                <a:gd name="T14" fmla="*/ 2147483647 w 44"/>
                <a:gd name="T15" fmla="*/ 2147483647 h 1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53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205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023CCB4D-6193-49ED-B476-DFE35BD315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60" r:id="rId1"/>
    <p:sldLayoutId id="2147486661" r:id="rId2"/>
    <p:sldLayoutId id="2147486662" r:id="rId3"/>
    <p:sldLayoutId id="2147486663" r:id="rId4"/>
    <p:sldLayoutId id="2147486664" r:id="rId5"/>
    <p:sldLayoutId id="2147486665" r:id="rId6"/>
    <p:sldLayoutId id="2147486666" r:id="rId7"/>
    <p:sldLayoutId id="2147486667" r:id="rId8"/>
    <p:sldLayoutId id="2147486668" r:id="rId9"/>
    <p:sldLayoutId id="2147486669" r:id="rId10"/>
    <p:sldLayoutId id="2147486670" r:id="rId11"/>
    <p:sldLayoutId id="2147486671" r:id="rId12"/>
    <p:sldLayoutId id="2147486672" r:id="rId13"/>
    <p:sldLayoutId id="2147486673" r:id="rId14"/>
    <p:sldLayoutId id="2147486674" r:id="rId15"/>
    <p:sldLayoutId id="2147486675" r:id="rId16"/>
  </p:sldLayoutIdLst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3.emf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_____Microsoft_Excel_97-20031.xls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_____Microsoft_Excel_97-20033.xls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oleObject" Target="../embeddings/_____Microsoft_Excel_97-20032.xls"/><Relationship Id="rId10" Type="http://schemas.openxmlformats.org/officeDocument/2006/relationships/image" Target="../media/image7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69850"/>
            <a:ext cx="8229600" cy="738188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2000" b="1" dirty="0" smtClean="0">
                <a:solidFill>
                  <a:schemeClr val="accent4">
                    <a:lumMod val="50000"/>
                  </a:schemeClr>
                </a:solidFill>
              </a:rPr>
              <a:t>Поступление доходов в бюджет за 1 квартал 2018 и 2019 годов</a:t>
            </a:r>
          </a:p>
        </p:txBody>
      </p:sp>
      <p:graphicFrame>
        <p:nvGraphicFramePr>
          <p:cNvPr id="20483" name="Object 51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02560751"/>
              </p:ext>
            </p:extLst>
          </p:nvPr>
        </p:nvGraphicFramePr>
        <p:xfrm>
          <a:off x="492281" y="2025650"/>
          <a:ext cx="8343588" cy="3846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3" name="Worksheet" r:id="rId6" imgW="8534310" imgH="3933900" progId="Excel.Sheet.8">
                  <p:embed/>
                </p:oleObj>
              </mc:Choice>
              <mc:Fallback>
                <p:oleObj name="Worksheet" r:id="rId6" imgW="8534310" imgH="3933900" progId="Excel.Sheet.8">
                  <p:embed/>
                  <p:pic>
                    <p:nvPicPr>
                      <p:cNvPr id="0" name="Object 5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281" y="2025650"/>
                        <a:ext cx="8343588" cy="3846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2038815" y="5943774"/>
            <a:ext cx="2540735" cy="461528"/>
          </a:xfrm>
          <a:prstGeom prst="rect">
            <a:avLst/>
          </a:prstGeom>
          <a:solidFill>
            <a:srgbClr val="CCFFCC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04" tIns="45652" rIns="91304" bIns="45652">
            <a:spAutoFit/>
          </a:bodyPr>
          <a:lstStyle>
            <a:lvl1pPr defTabSz="911225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1225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1225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1225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1225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kumimoji="1" lang="ru-RU" altLang="ru-RU" sz="2400" b="1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131780</a:t>
            </a:r>
          </a:p>
        </p:txBody>
      </p:sp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5442957" y="5925759"/>
            <a:ext cx="2239914" cy="461528"/>
          </a:xfrm>
          <a:prstGeom prst="rect">
            <a:avLst/>
          </a:prstGeom>
          <a:solidFill>
            <a:srgbClr val="CCFFCC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04" tIns="45652" rIns="91304" bIns="45652">
            <a:spAutoFit/>
          </a:bodyPr>
          <a:lstStyle>
            <a:lvl1pPr defTabSz="911225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1225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1225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1225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1225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1" lang="ru-RU" altLang="ru-RU" sz="2400" b="1" u="sng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</a:rPr>
              <a:t>140122</a:t>
            </a:r>
          </a:p>
        </p:txBody>
      </p:sp>
      <p:sp>
        <p:nvSpPr>
          <p:cNvPr id="20490" name="Text Box 8"/>
          <p:cNvSpPr txBox="1">
            <a:spLocks noChangeArrowheads="1"/>
          </p:cNvSpPr>
          <p:nvPr/>
        </p:nvSpPr>
        <p:spPr bwMode="auto">
          <a:xfrm>
            <a:off x="1871952" y="1268760"/>
            <a:ext cx="2232025" cy="457200"/>
          </a:xfrm>
          <a:prstGeom prst="rect">
            <a:avLst/>
          </a:prstGeom>
          <a:gradFill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81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04" tIns="45652" rIns="91304" bIns="45652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ru-RU" altLang="ru-RU" sz="24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kumimoji="1" lang="ru-RU" altLang="ru-RU" sz="2400" b="1" dirty="0" smtClean="0">
                <a:solidFill>
                  <a:srgbClr val="FF0000"/>
                </a:solidFill>
                <a:latin typeface="Times New Roman" pitchFamily="18" charset="0"/>
              </a:rPr>
              <a:t>2018год</a:t>
            </a:r>
            <a:endParaRPr kumimoji="1" lang="ru-RU" altLang="ru-RU" sz="24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0491" name="Text Box 8"/>
          <p:cNvSpPr txBox="1">
            <a:spLocks noChangeArrowheads="1"/>
          </p:cNvSpPr>
          <p:nvPr/>
        </p:nvSpPr>
        <p:spPr bwMode="auto">
          <a:xfrm>
            <a:off x="4964113" y="1260881"/>
            <a:ext cx="2232025" cy="457200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81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04" tIns="45652" rIns="91304" bIns="45652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ru-RU" altLang="ru-RU" sz="2400" b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kumimoji="1" lang="ru-RU" altLang="ru-RU" sz="2400" b="1" dirty="0" smtClean="0">
                <a:solidFill>
                  <a:srgbClr val="FF0000"/>
                </a:solidFill>
                <a:latin typeface="Times New Roman" pitchFamily="18" charset="0"/>
              </a:rPr>
              <a:t>2019 </a:t>
            </a:r>
            <a:r>
              <a:rPr kumimoji="1" lang="ru-RU" altLang="ru-RU" sz="2400" b="1" dirty="0">
                <a:solidFill>
                  <a:srgbClr val="FF0000"/>
                </a:solidFill>
                <a:latin typeface="Times New Roman" pitchFamily="18" charset="0"/>
              </a:rPr>
              <a:t>год</a:t>
            </a:r>
          </a:p>
        </p:txBody>
      </p:sp>
      <p:sp>
        <p:nvSpPr>
          <p:cNvPr id="20492" name="AutoShape 13"/>
          <p:cNvSpPr>
            <a:spLocks noChangeArrowheads="1"/>
          </p:cNvSpPr>
          <p:nvPr/>
        </p:nvSpPr>
        <p:spPr bwMode="auto">
          <a:xfrm>
            <a:off x="502167" y="4671221"/>
            <a:ext cx="1616075" cy="657225"/>
          </a:xfrm>
          <a:prstGeom prst="roundRect">
            <a:avLst>
              <a:gd name="adj" fmla="val 16667"/>
            </a:avLst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sz="1400" b="1">
                <a:latin typeface="Times New Roman" pitchFamily="18" charset="0"/>
              </a:rPr>
              <a:t>Налоговые и </a:t>
            </a:r>
          </a:p>
          <a:p>
            <a:pPr algn="ctr" defTabSz="911225" eaLnBrk="1" hangingPunct="1"/>
            <a:r>
              <a:rPr lang="ru-RU" altLang="ru-RU" sz="1400" b="1">
                <a:latin typeface="Times New Roman" pitchFamily="18" charset="0"/>
              </a:rPr>
              <a:t>неналоговые доходы</a:t>
            </a:r>
          </a:p>
        </p:txBody>
      </p:sp>
      <p:sp>
        <p:nvSpPr>
          <p:cNvPr id="20493" name="AutoShape 15"/>
          <p:cNvSpPr>
            <a:spLocks noChangeArrowheads="1"/>
          </p:cNvSpPr>
          <p:nvPr/>
        </p:nvSpPr>
        <p:spPr bwMode="auto">
          <a:xfrm>
            <a:off x="569019" y="3285909"/>
            <a:ext cx="1547813" cy="669925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sz="1400" b="1">
                <a:latin typeface="Times New Roman" pitchFamily="18" charset="0"/>
              </a:rPr>
              <a:t>Безвозмездные </a:t>
            </a:r>
          </a:p>
          <a:p>
            <a:pPr algn="ctr" defTabSz="911225" eaLnBrk="1" hangingPunct="1"/>
            <a:r>
              <a:rPr lang="ru-RU" altLang="ru-RU" sz="1400" b="1">
                <a:latin typeface="Times New Roman" pitchFamily="18" charset="0"/>
              </a:rPr>
              <a:t>поступления</a:t>
            </a:r>
          </a:p>
        </p:txBody>
      </p:sp>
      <p:sp>
        <p:nvSpPr>
          <p:cNvPr id="20494" name="AutoShape 18"/>
          <p:cNvSpPr>
            <a:spLocks noChangeArrowheads="1"/>
          </p:cNvSpPr>
          <p:nvPr/>
        </p:nvSpPr>
        <p:spPr bwMode="auto">
          <a:xfrm>
            <a:off x="1835150" y="4083050"/>
            <a:ext cx="622300" cy="231775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FFCC"/>
            </a:solidFill>
            <a:prstDash val="sysDot"/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sz="1600" dirty="0" smtClean="0"/>
              <a:t>73,1%</a:t>
            </a:r>
            <a:endParaRPr lang="ru-RU" altLang="ru-RU" sz="1600" dirty="0"/>
          </a:p>
        </p:txBody>
      </p:sp>
      <p:sp>
        <p:nvSpPr>
          <p:cNvPr id="20495" name="AutoShape 20"/>
          <p:cNvSpPr>
            <a:spLocks noChangeArrowheads="1"/>
          </p:cNvSpPr>
          <p:nvPr/>
        </p:nvSpPr>
        <p:spPr bwMode="auto">
          <a:xfrm>
            <a:off x="6838951" y="5438775"/>
            <a:ext cx="644524" cy="166543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FFCC"/>
            </a:solidFill>
            <a:prstDash val="sysDot"/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sz="1600" dirty="0" smtClean="0"/>
              <a:t>26,5%</a:t>
            </a:r>
            <a:endParaRPr lang="ru-RU" altLang="ru-RU" sz="1600" dirty="0"/>
          </a:p>
        </p:txBody>
      </p:sp>
      <p:sp>
        <p:nvSpPr>
          <p:cNvPr id="20496" name="AutoShape 21"/>
          <p:cNvSpPr>
            <a:spLocks noChangeArrowheads="1"/>
          </p:cNvSpPr>
          <p:nvPr/>
        </p:nvSpPr>
        <p:spPr bwMode="auto">
          <a:xfrm>
            <a:off x="6840538" y="4098924"/>
            <a:ext cx="642937" cy="217487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FFCC"/>
            </a:solidFill>
            <a:prstDash val="sysDot"/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sz="1600" dirty="0" smtClean="0"/>
              <a:t>73,5%</a:t>
            </a:r>
            <a:endParaRPr lang="ru-RU" altLang="ru-RU" sz="1600" dirty="0"/>
          </a:p>
        </p:txBody>
      </p:sp>
      <p:sp>
        <p:nvSpPr>
          <p:cNvPr id="20497" name="Rectangle 26"/>
          <p:cNvSpPr>
            <a:spLocks noChangeArrowheads="1"/>
          </p:cNvSpPr>
          <p:nvPr/>
        </p:nvSpPr>
        <p:spPr bwMode="auto">
          <a:xfrm>
            <a:off x="3995738" y="3573463"/>
            <a:ext cx="1028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911225" eaLnBrk="1" hangingPunct="1"/>
            <a:endParaRPr lang="ru-RU" altLang="ru-RU"/>
          </a:p>
        </p:txBody>
      </p:sp>
      <p:sp>
        <p:nvSpPr>
          <p:cNvPr id="20498" name="Rectangle 49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1225" eaLnBrk="1" hangingPunct="1"/>
            <a:endParaRPr lang="ru-RU" altLang="ru-RU"/>
          </a:p>
        </p:txBody>
      </p:sp>
      <p:sp>
        <p:nvSpPr>
          <p:cNvPr id="20499" name="Rectangle 50"/>
          <p:cNvSpPr>
            <a:spLocks noChangeArrowheads="1"/>
          </p:cNvSpPr>
          <p:nvPr/>
        </p:nvSpPr>
        <p:spPr bwMode="auto">
          <a:xfrm>
            <a:off x="1042988" y="2133600"/>
            <a:ext cx="10080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911225" eaLnBrk="1" hangingPunct="1"/>
            <a:endParaRPr lang="ru-RU" altLang="ru-RU"/>
          </a:p>
        </p:txBody>
      </p:sp>
      <p:sp>
        <p:nvSpPr>
          <p:cNvPr id="25621" name="AutoShape 10"/>
          <p:cNvSpPr>
            <a:spLocks noChangeArrowheads="1"/>
          </p:cNvSpPr>
          <p:nvPr/>
        </p:nvSpPr>
        <p:spPr bwMode="auto">
          <a:xfrm rot="20184433">
            <a:off x="4333332" y="4879184"/>
            <a:ext cx="1014156" cy="898525"/>
          </a:xfrm>
          <a:prstGeom prst="rightArrow">
            <a:avLst>
              <a:gd name="adj1" fmla="val 50000"/>
              <a:gd name="adj2" fmla="val 36552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lIns="91304" tIns="45652" rIns="91304" bIns="45652" anchor="ctr"/>
          <a:lstStyle>
            <a:lvl1pPr defTabSz="911225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 defTabSz="911225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 defTabSz="911225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 defTabSz="911225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 defTabSz="911225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911225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911225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911225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911225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endParaRPr kumimoji="1" lang="ru-RU" altLang="ru-RU" smtClean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503" name="Text Box 67"/>
          <p:cNvSpPr txBox="1">
            <a:spLocks noChangeArrowheads="1"/>
          </p:cNvSpPr>
          <p:nvPr/>
        </p:nvSpPr>
        <p:spPr bwMode="auto">
          <a:xfrm rot="-1009008">
            <a:off x="4402138" y="5022850"/>
            <a:ext cx="9350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1600" dirty="0" smtClean="0">
                <a:cs typeface="Tahoma" pitchFamily="34" charset="0"/>
              </a:rPr>
              <a:t>105,1% </a:t>
            </a:r>
            <a:r>
              <a:rPr lang="ru-RU" altLang="ru-RU" sz="1200" dirty="0" smtClean="0">
                <a:cs typeface="Tahoma" pitchFamily="34" charset="0"/>
              </a:rPr>
              <a:t>(+5,1%)</a:t>
            </a:r>
            <a:endParaRPr lang="ru-RU" altLang="ru-RU" sz="1200" dirty="0">
              <a:cs typeface="Tahoma" pitchFamily="34" charset="0"/>
            </a:endParaRPr>
          </a:p>
          <a:p>
            <a:pPr eaLnBrk="1" hangingPunct="1"/>
            <a:endParaRPr lang="en-US" altLang="ru-RU" sz="1200" dirty="0">
              <a:cs typeface="Tahoma" pitchFamily="34" charset="0"/>
            </a:endParaRPr>
          </a:p>
        </p:txBody>
      </p:sp>
      <p:sp>
        <p:nvSpPr>
          <p:cNvPr id="20504" name="Text Box 71"/>
          <p:cNvSpPr txBox="1">
            <a:spLocks noChangeArrowheads="1"/>
          </p:cNvSpPr>
          <p:nvPr/>
        </p:nvSpPr>
        <p:spPr bwMode="auto">
          <a:xfrm>
            <a:off x="5649913" y="5081443"/>
            <a:ext cx="11890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1400" b="1" dirty="0" smtClean="0"/>
              <a:t>37188</a:t>
            </a:r>
            <a:endParaRPr lang="ru-RU" altLang="ru-RU" sz="1400" b="1" dirty="0"/>
          </a:p>
          <a:p>
            <a:pPr eaLnBrk="1" hangingPunct="1"/>
            <a:r>
              <a:rPr lang="ru-RU" altLang="ru-RU" sz="1400" b="1" dirty="0"/>
              <a:t> </a:t>
            </a:r>
          </a:p>
        </p:txBody>
      </p:sp>
      <p:sp>
        <p:nvSpPr>
          <p:cNvPr id="20505" name="Text Box 71"/>
          <p:cNvSpPr txBox="1">
            <a:spLocks noChangeArrowheads="1"/>
          </p:cNvSpPr>
          <p:nvPr/>
        </p:nvSpPr>
        <p:spPr bwMode="auto">
          <a:xfrm>
            <a:off x="2411413" y="3852863"/>
            <a:ext cx="10080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1400" b="1"/>
              <a:t>  </a:t>
            </a:r>
          </a:p>
        </p:txBody>
      </p:sp>
      <p:sp>
        <p:nvSpPr>
          <p:cNvPr id="20506" name="Text Box 71"/>
          <p:cNvSpPr txBox="1">
            <a:spLocks noChangeArrowheads="1"/>
          </p:cNvSpPr>
          <p:nvPr/>
        </p:nvSpPr>
        <p:spPr bwMode="auto">
          <a:xfrm>
            <a:off x="2873665" y="5068887"/>
            <a:ext cx="12049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1400" b="1" dirty="0"/>
              <a:t> </a:t>
            </a:r>
            <a:r>
              <a:rPr lang="ru-RU" altLang="ru-RU" sz="1400" b="1" dirty="0" smtClean="0"/>
              <a:t>35393</a:t>
            </a:r>
            <a:endParaRPr lang="ru-RU" altLang="ru-RU" sz="1400" b="1" dirty="0"/>
          </a:p>
        </p:txBody>
      </p:sp>
      <p:sp>
        <p:nvSpPr>
          <p:cNvPr id="20507" name="Text Box 71"/>
          <p:cNvSpPr txBox="1">
            <a:spLocks noChangeArrowheads="1"/>
          </p:cNvSpPr>
          <p:nvPr/>
        </p:nvSpPr>
        <p:spPr bwMode="auto">
          <a:xfrm>
            <a:off x="2908300" y="4054475"/>
            <a:ext cx="1400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1400" b="1" dirty="0"/>
              <a:t> </a:t>
            </a:r>
            <a:r>
              <a:rPr lang="ru-RU" altLang="ru-RU" sz="1400" b="1" dirty="0" smtClean="0"/>
              <a:t>96387</a:t>
            </a:r>
            <a:endParaRPr lang="ru-RU" altLang="ru-RU" sz="1400" b="1" dirty="0"/>
          </a:p>
          <a:p>
            <a:pPr eaLnBrk="1" hangingPunct="1"/>
            <a:endParaRPr lang="ru-RU" altLang="ru-RU" sz="1400" b="1" dirty="0"/>
          </a:p>
        </p:txBody>
      </p:sp>
      <p:sp>
        <p:nvSpPr>
          <p:cNvPr id="20508" name="Text Box 71"/>
          <p:cNvSpPr txBox="1">
            <a:spLocks noChangeArrowheads="1"/>
          </p:cNvSpPr>
          <p:nvPr/>
        </p:nvSpPr>
        <p:spPr bwMode="auto">
          <a:xfrm>
            <a:off x="5559425" y="4087813"/>
            <a:ext cx="12811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1400" b="1" dirty="0"/>
              <a:t>   </a:t>
            </a:r>
            <a:r>
              <a:rPr lang="ru-RU" altLang="ru-RU" sz="1400" b="1" dirty="0" smtClean="0"/>
              <a:t>102935</a:t>
            </a:r>
            <a:endParaRPr lang="ru-RU" altLang="ru-RU" sz="1400" b="1" dirty="0"/>
          </a:p>
        </p:txBody>
      </p:sp>
      <p:sp>
        <p:nvSpPr>
          <p:cNvPr id="20509" name="AutoShape 20"/>
          <p:cNvSpPr>
            <a:spLocks noChangeArrowheads="1"/>
          </p:cNvSpPr>
          <p:nvPr/>
        </p:nvSpPr>
        <p:spPr bwMode="auto">
          <a:xfrm>
            <a:off x="1952625" y="5502275"/>
            <a:ext cx="603250" cy="2159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FFCC"/>
            </a:solidFill>
            <a:prstDash val="sysDot"/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sz="1600" dirty="0" smtClean="0"/>
              <a:t>26,9%</a:t>
            </a:r>
            <a:endParaRPr lang="ru-RU" altLang="ru-RU" sz="1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847012" y="616382"/>
            <a:ext cx="1306503" cy="4489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 err="1">
                <a:solidFill>
                  <a:schemeClr val="accent5">
                    <a:lumMod val="50000"/>
                  </a:schemeClr>
                </a:solidFill>
              </a:rPr>
              <a:t>Тыс.рублей</a:t>
            </a:r>
            <a:endParaRPr lang="ru-RU" sz="12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20542" name="SapphireHiddenControl" r:id="rId2" imgW="6095880" imgH="4067280"/>
        </mc:Choice>
        <mc:Fallback>
          <p:control name="SapphireHiddenControl" r:id="rId2" imgW="6095880" imgH="4067280">
            <p:pic>
              <p:nvPicPr>
                <p:cNvPr id="0" name="SapphireHiddenControl" hidden="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6096000" cy="40671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9350" y="23813"/>
            <a:ext cx="7345363" cy="103505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2000" b="1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altLang="ru-RU" sz="2000" b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altLang="ru-RU" sz="2000" b="1" dirty="0" smtClean="0">
                <a:solidFill>
                  <a:schemeClr val="accent4">
                    <a:lumMod val="50000"/>
                  </a:schemeClr>
                </a:solidFill>
              </a:rPr>
              <a:t>Анализ структуры поступлений налоговых и неналоговых доходов в бюджет за 1 квартал  2018 и 2019 годов</a:t>
            </a:r>
            <a:endParaRPr lang="ru-RU" altLang="ru-RU" sz="12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graphicFrame>
        <p:nvGraphicFramePr>
          <p:cNvPr id="21507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993775" y="2809875"/>
          <a:ext cx="3759200" cy="240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8" name="Диаграмма" r:id="rId5" imgW="4400595" imgH="2809897" progId="Excel.Chart.8">
                  <p:embed/>
                </p:oleObj>
              </mc:Choice>
              <mc:Fallback>
                <p:oleObj name="Диаграмма" r:id="rId5" imgW="4400595" imgH="2809897" progId="Excel.Char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809875"/>
                        <a:ext cx="3759200" cy="240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Object 20"/>
          <p:cNvGraphicFramePr>
            <a:graphicFrameLocks noGrp="1" noChangeAspect="1"/>
          </p:cNvGraphicFramePr>
          <p:nvPr>
            <p:ph sz="half" idx="2"/>
          </p:nvPr>
        </p:nvGraphicFramePr>
        <p:xfrm>
          <a:off x="4521200" y="2652713"/>
          <a:ext cx="3790950" cy="2744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9" name="Диаграмма" r:id="rId8" imgW="9391569" imgH="6800841" progId="Excel.Chart.8">
                  <p:embed/>
                </p:oleObj>
              </mc:Choice>
              <mc:Fallback>
                <p:oleObj name="Диаграмма" r:id="rId8" imgW="9391569" imgH="6800841" progId="Excel.Chart.8">
                  <p:embed/>
                  <p:pic>
                    <p:nvPicPr>
                      <p:cNvPr id="0" name="Object 2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1200" y="2652713"/>
                        <a:ext cx="3790950" cy="2744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9" name="TextBox 27"/>
          <p:cNvSpPr txBox="1">
            <a:spLocks noChangeArrowheads="1"/>
          </p:cNvSpPr>
          <p:nvPr/>
        </p:nvSpPr>
        <p:spPr bwMode="auto">
          <a:xfrm>
            <a:off x="2365375" y="1619250"/>
            <a:ext cx="14970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04" tIns="45652" rIns="91304" bIns="45652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kumimoji="1" lang="ru-RU" altLang="ru-RU" sz="2800" b="1" dirty="0" smtClean="0">
                <a:solidFill>
                  <a:srgbClr val="0A0AFF"/>
                </a:solidFill>
                <a:latin typeface="Times New Roman" pitchFamily="18" charset="0"/>
              </a:rPr>
              <a:t>2018 </a:t>
            </a:r>
            <a:r>
              <a:rPr kumimoji="1" lang="ru-RU" altLang="ru-RU" sz="2800" b="1" dirty="0">
                <a:solidFill>
                  <a:srgbClr val="0A0AFF"/>
                </a:solidFill>
                <a:latin typeface="Times New Roman" pitchFamily="18" charset="0"/>
              </a:rPr>
              <a:t>год</a:t>
            </a:r>
          </a:p>
        </p:txBody>
      </p:sp>
      <p:sp>
        <p:nvSpPr>
          <p:cNvPr id="21510" name="TextBox 27"/>
          <p:cNvSpPr txBox="1">
            <a:spLocks noChangeArrowheads="1"/>
          </p:cNvSpPr>
          <p:nvPr/>
        </p:nvSpPr>
        <p:spPr bwMode="auto">
          <a:xfrm>
            <a:off x="5454650" y="1628775"/>
            <a:ext cx="14970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04" tIns="45652" rIns="91304" bIns="45652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kumimoji="1" lang="ru-RU" altLang="ru-RU" sz="2800" b="1" dirty="0" smtClean="0">
                <a:solidFill>
                  <a:srgbClr val="0A0AFF"/>
                </a:solidFill>
                <a:latin typeface="Times New Roman" pitchFamily="18" charset="0"/>
              </a:rPr>
              <a:t>2019 </a:t>
            </a:r>
            <a:r>
              <a:rPr kumimoji="1" lang="ru-RU" altLang="ru-RU" sz="2800" b="1" dirty="0">
                <a:solidFill>
                  <a:srgbClr val="0A0AFF"/>
                </a:solidFill>
                <a:latin typeface="Times New Roman" pitchFamily="18" charset="0"/>
              </a:rPr>
              <a:t>год</a:t>
            </a:r>
          </a:p>
        </p:txBody>
      </p:sp>
      <p:sp>
        <p:nvSpPr>
          <p:cNvPr id="21511" name="AutoShape 7"/>
          <p:cNvSpPr>
            <a:spLocks noChangeArrowheads="1"/>
          </p:cNvSpPr>
          <p:nvPr/>
        </p:nvSpPr>
        <p:spPr bwMode="auto">
          <a:xfrm>
            <a:off x="5567363" y="5648325"/>
            <a:ext cx="1943100" cy="720725"/>
          </a:xfrm>
          <a:prstGeom prst="roundRect">
            <a:avLst>
              <a:gd name="adj" fmla="val 16667"/>
            </a:avLst>
          </a:prstGeom>
          <a:solidFill>
            <a:srgbClr val="FFDD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b="1" dirty="0">
                <a:solidFill>
                  <a:srgbClr val="A50021"/>
                </a:solidFill>
              </a:rPr>
              <a:t>Всего </a:t>
            </a:r>
            <a:r>
              <a:rPr lang="ru-RU" altLang="ru-RU" b="1" dirty="0" smtClean="0">
                <a:solidFill>
                  <a:srgbClr val="A50021"/>
                </a:solidFill>
              </a:rPr>
              <a:t>37188</a:t>
            </a:r>
            <a:endParaRPr lang="ru-RU" altLang="ru-RU" b="1" dirty="0">
              <a:solidFill>
                <a:srgbClr val="A50021"/>
              </a:solidFill>
            </a:endParaRPr>
          </a:p>
          <a:p>
            <a:pPr algn="ctr" defTabSz="911225" eaLnBrk="1" hangingPunct="1"/>
            <a:r>
              <a:rPr lang="ru-RU" altLang="ru-RU" b="1" dirty="0" err="1">
                <a:solidFill>
                  <a:srgbClr val="A50021"/>
                </a:solidFill>
              </a:rPr>
              <a:t>тыс.руб</a:t>
            </a:r>
            <a:r>
              <a:rPr lang="ru-RU" altLang="ru-RU" b="1" dirty="0">
                <a:solidFill>
                  <a:srgbClr val="A50021"/>
                </a:solidFill>
              </a:rPr>
              <a:t>.</a:t>
            </a:r>
          </a:p>
        </p:txBody>
      </p:sp>
      <p:sp>
        <p:nvSpPr>
          <p:cNvPr id="21512" name="AutoShape 11"/>
          <p:cNvSpPr>
            <a:spLocks noChangeArrowheads="1"/>
          </p:cNvSpPr>
          <p:nvPr/>
        </p:nvSpPr>
        <p:spPr bwMode="auto">
          <a:xfrm>
            <a:off x="1350963" y="5605463"/>
            <a:ext cx="1943100" cy="703262"/>
          </a:xfrm>
          <a:prstGeom prst="roundRect">
            <a:avLst>
              <a:gd name="adj" fmla="val 16667"/>
            </a:avLst>
          </a:prstGeom>
          <a:solidFill>
            <a:srgbClr val="FFDD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304" tIns="45652" rIns="91304" bIns="45652" anchor="ctr"/>
          <a:lstStyle/>
          <a:p>
            <a:pPr algn="ctr" defTabSz="911225" eaLnBrk="1" hangingPunct="1"/>
            <a:r>
              <a:rPr lang="ru-RU" altLang="ru-RU" b="1" dirty="0">
                <a:solidFill>
                  <a:srgbClr val="A50021"/>
                </a:solidFill>
              </a:rPr>
              <a:t>Всего </a:t>
            </a:r>
            <a:r>
              <a:rPr lang="ru-RU" altLang="ru-RU" b="1" dirty="0" smtClean="0">
                <a:solidFill>
                  <a:srgbClr val="A50021"/>
                </a:solidFill>
              </a:rPr>
              <a:t>35393</a:t>
            </a:r>
            <a:endParaRPr lang="ru-RU" altLang="ru-RU" b="1" dirty="0">
              <a:solidFill>
                <a:srgbClr val="A50021"/>
              </a:solidFill>
            </a:endParaRPr>
          </a:p>
          <a:p>
            <a:pPr algn="ctr" defTabSz="911225" eaLnBrk="1" hangingPunct="1"/>
            <a:r>
              <a:rPr lang="ru-RU" altLang="ru-RU" b="1" dirty="0" err="1">
                <a:solidFill>
                  <a:srgbClr val="A50021"/>
                </a:solidFill>
              </a:rPr>
              <a:t>тыс.руб</a:t>
            </a:r>
            <a:r>
              <a:rPr lang="ru-RU" altLang="ru-RU" b="1" dirty="0">
                <a:solidFill>
                  <a:srgbClr val="A50021"/>
                </a:solidFill>
              </a:rPr>
              <a:t>.</a:t>
            </a:r>
          </a:p>
        </p:txBody>
      </p:sp>
      <p:sp>
        <p:nvSpPr>
          <p:cNvPr id="21513" name="Text Box 14"/>
          <p:cNvSpPr txBox="1">
            <a:spLocks noChangeArrowheads="1"/>
          </p:cNvSpPr>
          <p:nvPr/>
        </p:nvSpPr>
        <p:spPr bwMode="auto">
          <a:xfrm>
            <a:off x="2246630" y="4010025"/>
            <a:ext cx="13789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400" b="1" dirty="0">
                <a:solidFill>
                  <a:schemeClr val="bg2"/>
                </a:solidFill>
              </a:rPr>
              <a:t>НДФЛ </a:t>
            </a:r>
            <a:r>
              <a:rPr lang="ru-RU" altLang="ru-RU" sz="1400" b="1" dirty="0" smtClean="0">
                <a:solidFill>
                  <a:schemeClr val="bg2"/>
                </a:solidFill>
              </a:rPr>
              <a:t>27422</a:t>
            </a:r>
            <a:endParaRPr lang="ru-RU" altLang="ru-RU" sz="1400" b="1" dirty="0">
              <a:solidFill>
                <a:schemeClr val="bg2"/>
              </a:solidFill>
            </a:endParaRPr>
          </a:p>
        </p:txBody>
      </p:sp>
      <p:sp>
        <p:nvSpPr>
          <p:cNvPr id="21514" name="Text Box 15"/>
          <p:cNvSpPr txBox="1">
            <a:spLocks noChangeArrowheads="1"/>
          </p:cNvSpPr>
          <p:nvPr/>
        </p:nvSpPr>
        <p:spPr bwMode="auto">
          <a:xfrm>
            <a:off x="1357313" y="2941638"/>
            <a:ext cx="1508125" cy="276225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200" b="1" dirty="0">
                <a:solidFill>
                  <a:srgbClr val="FF0000"/>
                </a:solidFill>
              </a:rPr>
              <a:t>Акцизы </a:t>
            </a:r>
            <a:r>
              <a:rPr lang="ru-RU" altLang="ru-RU" sz="1200" b="1" dirty="0" smtClean="0">
                <a:solidFill>
                  <a:srgbClr val="FF0000"/>
                </a:solidFill>
              </a:rPr>
              <a:t>3263</a:t>
            </a:r>
            <a:endParaRPr lang="ru-RU" altLang="ru-RU" sz="1200" b="1" dirty="0">
              <a:solidFill>
                <a:srgbClr val="FF0000"/>
              </a:solidFill>
            </a:endParaRPr>
          </a:p>
        </p:txBody>
      </p:sp>
      <p:sp>
        <p:nvSpPr>
          <p:cNvPr id="21515" name="Text Box 16"/>
          <p:cNvSpPr txBox="1">
            <a:spLocks noChangeArrowheads="1"/>
          </p:cNvSpPr>
          <p:nvPr/>
        </p:nvSpPr>
        <p:spPr bwMode="auto">
          <a:xfrm>
            <a:off x="3113088" y="2403475"/>
            <a:ext cx="1316037" cy="83185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200" b="1" dirty="0">
                <a:solidFill>
                  <a:srgbClr val="FF0000"/>
                </a:solidFill>
              </a:rPr>
              <a:t>Налоги на </a:t>
            </a:r>
          </a:p>
          <a:p>
            <a:pPr eaLnBrk="1" hangingPunct="1"/>
            <a:r>
              <a:rPr lang="ru-RU" altLang="ru-RU" sz="1200" b="1" dirty="0">
                <a:solidFill>
                  <a:srgbClr val="FF0000"/>
                </a:solidFill>
              </a:rPr>
              <a:t>совокупный</a:t>
            </a:r>
          </a:p>
          <a:p>
            <a:pPr algn="ctr" eaLnBrk="1" hangingPunct="1"/>
            <a:r>
              <a:rPr lang="ru-RU" altLang="ru-RU" sz="1200" b="1" dirty="0">
                <a:solidFill>
                  <a:srgbClr val="FF0000"/>
                </a:solidFill>
              </a:rPr>
              <a:t>доход</a:t>
            </a:r>
          </a:p>
          <a:p>
            <a:pPr algn="ctr" eaLnBrk="1" hangingPunct="1"/>
            <a:r>
              <a:rPr lang="ru-RU" altLang="ru-RU" sz="1200" b="1" dirty="0">
                <a:solidFill>
                  <a:srgbClr val="FF0000"/>
                </a:solidFill>
              </a:rPr>
              <a:t> </a:t>
            </a:r>
            <a:r>
              <a:rPr lang="ru-RU" altLang="ru-RU" sz="1200" b="1" dirty="0" smtClean="0">
                <a:solidFill>
                  <a:srgbClr val="FF0000"/>
                </a:solidFill>
              </a:rPr>
              <a:t>1821</a:t>
            </a:r>
            <a:endParaRPr lang="ru-RU" altLang="ru-RU" sz="1200" b="1" dirty="0">
              <a:solidFill>
                <a:srgbClr val="FF0000"/>
              </a:solidFill>
            </a:endParaRPr>
          </a:p>
        </p:txBody>
      </p:sp>
      <p:sp>
        <p:nvSpPr>
          <p:cNvPr id="21516" name="Text Box 18"/>
          <p:cNvSpPr txBox="1">
            <a:spLocks noChangeArrowheads="1"/>
          </p:cNvSpPr>
          <p:nvPr/>
        </p:nvSpPr>
        <p:spPr bwMode="auto">
          <a:xfrm>
            <a:off x="1363663" y="2171700"/>
            <a:ext cx="1509712" cy="646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200" b="1" dirty="0">
                <a:solidFill>
                  <a:srgbClr val="800000"/>
                </a:solidFill>
              </a:rPr>
              <a:t>Доходы от</a:t>
            </a:r>
          </a:p>
          <a:p>
            <a:pPr algn="ctr" eaLnBrk="1" hangingPunct="1"/>
            <a:r>
              <a:rPr lang="ru-RU" altLang="ru-RU" sz="1200" b="1" dirty="0">
                <a:solidFill>
                  <a:srgbClr val="800000"/>
                </a:solidFill>
              </a:rPr>
              <a:t> использования </a:t>
            </a:r>
          </a:p>
          <a:p>
            <a:pPr algn="ctr" eaLnBrk="1" hangingPunct="1"/>
            <a:r>
              <a:rPr lang="ru-RU" altLang="ru-RU" sz="1200" b="1" dirty="0">
                <a:solidFill>
                  <a:srgbClr val="800000"/>
                </a:solidFill>
              </a:rPr>
              <a:t>имущества </a:t>
            </a:r>
            <a:r>
              <a:rPr lang="ru-RU" altLang="ru-RU" sz="1200" b="1" dirty="0" smtClean="0">
                <a:solidFill>
                  <a:srgbClr val="800000"/>
                </a:solidFill>
              </a:rPr>
              <a:t>1390</a:t>
            </a:r>
            <a:endParaRPr lang="ru-RU" altLang="ru-RU" sz="1200" b="1" dirty="0">
              <a:solidFill>
                <a:srgbClr val="800000"/>
              </a:solidFill>
            </a:endParaRPr>
          </a:p>
        </p:txBody>
      </p:sp>
      <p:sp>
        <p:nvSpPr>
          <p:cNvPr id="3089" name="Text Box 19"/>
          <p:cNvSpPr txBox="1">
            <a:spLocks noChangeArrowheads="1"/>
          </p:cNvSpPr>
          <p:nvPr/>
        </p:nvSpPr>
        <p:spPr bwMode="auto">
          <a:xfrm>
            <a:off x="214313" y="3182938"/>
            <a:ext cx="1157287" cy="64633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>
            <a:spAutoFit/>
          </a:bodyPr>
          <a:lstStyle>
            <a:lvl1pPr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1200" b="1" dirty="0" smtClean="0">
                <a:solidFill>
                  <a:schemeClr val="accent1">
                    <a:lumMod val="50000"/>
                  </a:schemeClr>
                </a:solidFill>
              </a:rPr>
              <a:t>Прочие</a:t>
            </a:r>
          </a:p>
          <a:p>
            <a:pPr algn="ctr" eaLnBrk="1" hangingPunct="1">
              <a:defRPr/>
            </a:pPr>
            <a:r>
              <a:rPr lang="ru-RU" altLang="ru-RU" sz="1200" b="1" dirty="0" smtClean="0">
                <a:solidFill>
                  <a:schemeClr val="accent1">
                    <a:lumMod val="50000"/>
                  </a:schemeClr>
                </a:solidFill>
              </a:rPr>
              <a:t>доходы 1365</a:t>
            </a:r>
          </a:p>
        </p:txBody>
      </p:sp>
      <p:sp>
        <p:nvSpPr>
          <p:cNvPr id="21518" name="Text Box 21"/>
          <p:cNvSpPr txBox="1">
            <a:spLocks noChangeArrowheads="1"/>
          </p:cNvSpPr>
          <p:nvPr/>
        </p:nvSpPr>
        <p:spPr bwMode="auto">
          <a:xfrm>
            <a:off x="5223192" y="3954463"/>
            <a:ext cx="137890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400" b="1" dirty="0">
                <a:solidFill>
                  <a:schemeClr val="bg2"/>
                </a:solidFill>
              </a:rPr>
              <a:t>НДФЛ </a:t>
            </a:r>
            <a:r>
              <a:rPr lang="ru-RU" altLang="ru-RU" sz="1400" b="1" dirty="0" smtClean="0">
                <a:solidFill>
                  <a:schemeClr val="bg2"/>
                </a:solidFill>
              </a:rPr>
              <a:t>27849</a:t>
            </a:r>
            <a:endParaRPr lang="ru-RU" altLang="ru-RU" sz="1400" b="1" dirty="0">
              <a:solidFill>
                <a:schemeClr val="bg2"/>
              </a:solidFill>
            </a:endParaRPr>
          </a:p>
        </p:txBody>
      </p:sp>
      <p:sp>
        <p:nvSpPr>
          <p:cNvPr id="21519" name="Text Box 23"/>
          <p:cNvSpPr txBox="1">
            <a:spLocks noChangeArrowheads="1"/>
          </p:cNvSpPr>
          <p:nvPr/>
        </p:nvSpPr>
        <p:spPr bwMode="auto">
          <a:xfrm>
            <a:off x="4643438" y="2403475"/>
            <a:ext cx="1406525" cy="830263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200" b="1" dirty="0">
                <a:solidFill>
                  <a:srgbClr val="FF0000"/>
                </a:solidFill>
              </a:rPr>
              <a:t>Налоги на </a:t>
            </a:r>
          </a:p>
          <a:p>
            <a:pPr algn="ctr" eaLnBrk="1" hangingPunct="1"/>
            <a:r>
              <a:rPr lang="ru-RU" altLang="ru-RU" sz="1200" b="1" dirty="0">
                <a:solidFill>
                  <a:srgbClr val="FF0000"/>
                </a:solidFill>
              </a:rPr>
              <a:t>совокупный</a:t>
            </a:r>
          </a:p>
          <a:p>
            <a:pPr algn="ctr" eaLnBrk="1" hangingPunct="1"/>
            <a:r>
              <a:rPr lang="ru-RU" altLang="ru-RU" sz="1200" b="1" dirty="0">
                <a:solidFill>
                  <a:srgbClr val="FF0000"/>
                </a:solidFill>
              </a:rPr>
              <a:t>доход</a:t>
            </a:r>
          </a:p>
          <a:p>
            <a:pPr algn="ctr" eaLnBrk="1" hangingPunct="1"/>
            <a:r>
              <a:rPr lang="ru-RU" altLang="ru-RU" sz="1200" b="1" dirty="0">
                <a:solidFill>
                  <a:srgbClr val="FF0000"/>
                </a:solidFill>
              </a:rPr>
              <a:t> </a:t>
            </a:r>
            <a:r>
              <a:rPr lang="ru-RU" altLang="ru-RU" sz="1200" b="1" dirty="0" smtClean="0">
                <a:solidFill>
                  <a:srgbClr val="FF0000"/>
                </a:solidFill>
              </a:rPr>
              <a:t>1654</a:t>
            </a:r>
            <a:endParaRPr lang="ru-RU" altLang="ru-RU" sz="1200" b="1" dirty="0">
              <a:solidFill>
                <a:srgbClr val="FF0000"/>
              </a:solidFill>
            </a:endParaRPr>
          </a:p>
        </p:txBody>
      </p:sp>
      <p:sp>
        <p:nvSpPr>
          <p:cNvPr id="21520" name="Text Box 27"/>
          <p:cNvSpPr txBox="1">
            <a:spLocks noChangeArrowheads="1"/>
          </p:cNvSpPr>
          <p:nvPr/>
        </p:nvSpPr>
        <p:spPr bwMode="auto">
          <a:xfrm>
            <a:off x="6513513" y="2171700"/>
            <a:ext cx="1509712" cy="6461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200" b="1" dirty="0">
                <a:solidFill>
                  <a:srgbClr val="800000"/>
                </a:solidFill>
              </a:rPr>
              <a:t>Доходы от</a:t>
            </a:r>
          </a:p>
          <a:p>
            <a:pPr algn="ctr" eaLnBrk="1" hangingPunct="1"/>
            <a:r>
              <a:rPr lang="ru-RU" altLang="ru-RU" sz="1200" b="1" dirty="0">
                <a:solidFill>
                  <a:srgbClr val="800000"/>
                </a:solidFill>
              </a:rPr>
              <a:t> использования </a:t>
            </a:r>
          </a:p>
          <a:p>
            <a:pPr algn="ctr" eaLnBrk="1" hangingPunct="1"/>
            <a:r>
              <a:rPr lang="ru-RU" altLang="ru-RU" sz="1200" b="1" dirty="0">
                <a:solidFill>
                  <a:srgbClr val="800000"/>
                </a:solidFill>
              </a:rPr>
              <a:t>имущества </a:t>
            </a:r>
            <a:r>
              <a:rPr lang="ru-RU" altLang="ru-RU" sz="1200" b="1" dirty="0" smtClean="0">
                <a:solidFill>
                  <a:srgbClr val="800000"/>
                </a:solidFill>
              </a:rPr>
              <a:t>1420</a:t>
            </a:r>
            <a:endParaRPr lang="ru-RU" altLang="ru-RU" sz="1200" b="1" dirty="0">
              <a:solidFill>
                <a:srgbClr val="800000"/>
              </a:solidFill>
            </a:endParaRPr>
          </a:p>
        </p:txBody>
      </p:sp>
      <p:sp>
        <p:nvSpPr>
          <p:cNvPr id="3096" name="Text Box 28"/>
          <p:cNvSpPr txBox="1">
            <a:spLocks noChangeArrowheads="1"/>
          </p:cNvSpPr>
          <p:nvPr/>
        </p:nvSpPr>
        <p:spPr bwMode="auto">
          <a:xfrm>
            <a:off x="7949086" y="3403600"/>
            <a:ext cx="1231427" cy="46166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none">
            <a:spAutoFit/>
          </a:bodyPr>
          <a:lstStyle>
            <a:lvl1pPr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>
              <a:defRPr/>
            </a:pPr>
            <a:r>
              <a:rPr lang="ru-RU" altLang="ru-RU" sz="1200" b="1" dirty="0" smtClean="0">
                <a:solidFill>
                  <a:schemeClr val="accent1">
                    <a:lumMod val="50000"/>
                  </a:schemeClr>
                </a:solidFill>
              </a:rPr>
              <a:t>Прочие </a:t>
            </a:r>
          </a:p>
          <a:p>
            <a:pPr algn="r" eaLnBrk="1" hangingPunct="1">
              <a:defRPr/>
            </a:pPr>
            <a:r>
              <a:rPr lang="ru-RU" altLang="ru-RU" sz="1200" b="1" dirty="0" smtClean="0">
                <a:solidFill>
                  <a:schemeClr val="accent1">
                    <a:lumMod val="50000"/>
                  </a:schemeClr>
                </a:solidFill>
              </a:rPr>
              <a:t>доходы 1394</a:t>
            </a:r>
          </a:p>
        </p:txBody>
      </p:sp>
      <p:sp>
        <p:nvSpPr>
          <p:cNvPr id="21522" name="Text Box 29"/>
          <p:cNvSpPr txBox="1">
            <a:spLocks noChangeArrowheads="1"/>
          </p:cNvSpPr>
          <p:nvPr/>
        </p:nvSpPr>
        <p:spPr bwMode="auto">
          <a:xfrm>
            <a:off x="6537325" y="2884488"/>
            <a:ext cx="1468438" cy="276225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200" b="1" dirty="0">
                <a:solidFill>
                  <a:srgbClr val="FF0000"/>
                </a:solidFill>
              </a:rPr>
              <a:t>Акцизы </a:t>
            </a:r>
            <a:r>
              <a:rPr lang="ru-RU" altLang="ru-RU" sz="1200" b="1" dirty="0" smtClean="0">
                <a:solidFill>
                  <a:srgbClr val="FF0000"/>
                </a:solidFill>
              </a:rPr>
              <a:t>4499,6</a:t>
            </a:r>
            <a:endParaRPr lang="ru-RU" altLang="ru-RU" sz="1200" b="1" dirty="0">
              <a:solidFill>
                <a:srgbClr val="FF0000"/>
              </a:solidFill>
            </a:endParaRPr>
          </a:p>
        </p:txBody>
      </p:sp>
      <p:sp>
        <p:nvSpPr>
          <p:cNvPr id="21523" name="Text Box 18"/>
          <p:cNvSpPr txBox="1">
            <a:spLocks noChangeArrowheads="1"/>
          </p:cNvSpPr>
          <p:nvPr/>
        </p:nvSpPr>
        <p:spPr bwMode="auto">
          <a:xfrm>
            <a:off x="7977726" y="4479925"/>
            <a:ext cx="1168911" cy="646331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200" b="1" dirty="0">
                <a:solidFill>
                  <a:srgbClr val="FFFF00"/>
                </a:solidFill>
              </a:rPr>
              <a:t>Доходы от</a:t>
            </a:r>
          </a:p>
          <a:p>
            <a:pPr algn="ctr" eaLnBrk="1" hangingPunct="1"/>
            <a:r>
              <a:rPr lang="ru-RU" altLang="ru-RU" sz="1200" b="1" dirty="0">
                <a:solidFill>
                  <a:srgbClr val="FFFF00"/>
                </a:solidFill>
              </a:rPr>
              <a:t> продажи  </a:t>
            </a:r>
          </a:p>
          <a:p>
            <a:pPr algn="ctr" eaLnBrk="1" hangingPunct="1"/>
            <a:r>
              <a:rPr lang="ru-RU" altLang="ru-RU" sz="1200" b="1" dirty="0">
                <a:solidFill>
                  <a:srgbClr val="FFFF00"/>
                </a:solidFill>
              </a:rPr>
              <a:t>активов </a:t>
            </a:r>
            <a:r>
              <a:rPr lang="ru-RU" altLang="ru-RU" sz="1200" b="1" dirty="0" smtClean="0">
                <a:solidFill>
                  <a:srgbClr val="FFFF00"/>
                </a:solidFill>
              </a:rPr>
              <a:t>371</a:t>
            </a:r>
            <a:endParaRPr lang="ru-RU" altLang="ru-RU" sz="1200" b="1" dirty="0">
              <a:solidFill>
                <a:srgbClr val="FFFF00"/>
              </a:solidFill>
            </a:endParaRPr>
          </a:p>
        </p:txBody>
      </p:sp>
      <p:sp>
        <p:nvSpPr>
          <p:cNvPr id="21524" name="Text Box 18"/>
          <p:cNvSpPr txBox="1">
            <a:spLocks noChangeArrowheads="1"/>
          </p:cNvSpPr>
          <p:nvPr/>
        </p:nvSpPr>
        <p:spPr bwMode="auto">
          <a:xfrm>
            <a:off x="208501" y="4513263"/>
            <a:ext cx="1168911" cy="646331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ru-RU" altLang="ru-RU" sz="1200" b="1" dirty="0">
                <a:solidFill>
                  <a:srgbClr val="FFFF00"/>
                </a:solidFill>
              </a:rPr>
              <a:t>Доходы от</a:t>
            </a:r>
          </a:p>
          <a:p>
            <a:pPr algn="ctr" eaLnBrk="1" hangingPunct="1"/>
            <a:r>
              <a:rPr lang="ru-RU" altLang="ru-RU" sz="1200" b="1" dirty="0">
                <a:solidFill>
                  <a:srgbClr val="FFFF00"/>
                </a:solidFill>
              </a:rPr>
              <a:t> продажи  </a:t>
            </a:r>
          </a:p>
          <a:p>
            <a:pPr algn="ctr" eaLnBrk="1" hangingPunct="1"/>
            <a:r>
              <a:rPr lang="ru-RU" altLang="ru-RU" sz="1200" b="1" dirty="0">
                <a:solidFill>
                  <a:srgbClr val="FFFF00"/>
                </a:solidFill>
              </a:rPr>
              <a:t>активов </a:t>
            </a:r>
            <a:r>
              <a:rPr lang="ru-RU" altLang="ru-RU" sz="1200" b="1" dirty="0" smtClean="0">
                <a:solidFill>
                  <a:srgbClr val="FFFF00"/>
                </a:solidFill>
              </a:rPr>
              <a:t>132</a:t>
            </a:r>
            <a:endParaRPr lang="ru-RU" altLang="ru-RU" sz="1200" b="1" dirty="0">
              <a:solidFill>
                <a:srgbClr val="FFFF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510463" y="982663"/>
            <a:ext cx="1238250" cy="3079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400" dirty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ru-RU" sz="1400" dirty="0"/>
          </a:p>
        </p:txBody>
      </p:sp>
      <p:pic>
        <p:nvPicPr>
          <p:cNvPr id="21526" name="Picture 3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3625" y="1136650"/>
            <a:ext cx="133508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009804"/>
              </p:ext>
            </p:extLst>
          </p:nvPr>
        </p:nvGraphicFramePr>
        <p:xfrm>
          <a:off x="467543" y="782638"/>
          <a:ext cx="8208913" cy="60079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4487"/>
                <a:gridCol w="169570"/>
                <a:gridCol w="3240360"/>
                <a:gridCol w="1296144"/>
                <a:gridCol w="1080120"/>
                <a:gridCol w="1080120"/>
                <a:gridCol w="1008112"/>
              </a:tblGrid>
              <a:tr h="669886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</a:rPr>
                        <a:t>Раздел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</a:rPr>
                        <a:t>Наименование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</a:rPr>
                        <a:t>Утверждено в первоначальном </a:t>
                      </a:r>
                      <a:r>
                        <a:rPr lang="ru-RU" sz="1000" b="1" u="none" strike="noStrike" dirty="0" smtClean="0">
                          <a:effectLst/>
                        </a:rPr>
                        <a:t>бюджете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 smtClean="0">
                          <a:effectLst/>
                        </a:rPr>
                        <a:t>Уточненный</a:t>
                      </a:r>
                    </a:p>
                    <a:p>
                      <a:pPr algn="ctr" rtl="0" fontAlgn="ctr"/>
                      <a:r>
                        <a:rPr lang="ru-RU" sz="1000" b="1" u="none" strike="noStrike" dirty="0" smtClean="0">
                          <a:effectLst/>
                        </a:rPr>
                        <a:t> план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</a:rPr>
                        <a:t>Исполнение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 smtClean="0">
                          <a:effectLst/>
                        </a:rPr>
                        <a:t>%</a:t>
                      </a:r>
                    </a:p>
                    <a:p>
                      <a:pPr algn="ctr" rtl="0" fontAlgn="ctr"/>
                      <a:r>
                        <a:rPr lang="ru-RU" sz="1000" b="1" u="none" strike="noStrike" dirty="0" smtClean="0">
                          <a:effectLst/>
                        </a:rPr>
                        <a:t> </a:t>
                      </a:r>
                      <a:r>
                        <a:rPr lang="ru-RU" sz="1000" b="1" u="none" strike="noStrike" dirty="0">
                          <a:effectLst/>
                        </a:rPr>
                        <a:t>исполнения к </a:t>
                      </a:r>
                      <a:r>
                        <a:rPr lang="ru-RU" sz="1000" b="1" u="none" strike="noStrike" dirty="0" err="1">
                          <a:effectLst/>
                        </a:rPr>
                        <a:t>уточ.плану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27175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Общегосударственные </a:t>
                      </a: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вопросы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56 779,8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60 012,0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11 394,2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252756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0200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Национальная </a:t>
                      </a: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оборона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1 822,0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1 822,0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479,0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26,3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538871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0300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Национальная </a:t>
                      </a: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безопасность и правоохранительная деятельность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1 637,3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1 637,3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318,0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19,4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295098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0400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Национальная </a:t>
                      </a: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экономика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18 036,2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84 096,8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6 115,1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7,3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378493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0500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Жилищно-коммунальное </a:t>
                      </a: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хозяйство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302,5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3 259,6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2,9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397739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Средства массовой информации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397739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1300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Обслуживание </a:t>
                      </a:r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муниципального долга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391323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Межбюджетные </a:t>
                      </a:r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трансферты бюджетам поселений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14 118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14 118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2 549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</a:tr>
              <a:tr h="378493"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 СОЦИАЛЬНОЙ НАПРАВЛЕННОСТИ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441 957,9</a:t>
                      </a:r>
                      <a:endParaRPr lang="ru-RU" sz="15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774</a:t>
                      </a:r>
                      <a:r>
                        <a:rPr lang="ru-RU" sz="15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460,2</a:t>
                      </a:r>
                      <a:endParaRPr lang="ru-RU" sz="15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113 061,3</a:t>
                      </a:r>
                      <a:endParaRPr lang="ru-RU" sz="15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14,6</a:t>
                      </a:r>
                      <a:endParaRPr lang="ru-RU" sz="15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626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0700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Образование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rtl="0" fontAlgn="ctr">
                        <a:buNone/>
                      </a:pPr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364 853,7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693 657,2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96 888,1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6453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0800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Культура</a:t>
                      </a:r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кинематография, средства массовой информации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56 381,3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59619,7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11 596,2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19,5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30151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Социальная </a:t>
                      </a:r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политика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20 512,9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20 973,3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4 483,3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21,4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30151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Физическая </a:t>
                      </a:r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спорт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210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93,7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44,6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CFFFF">
                            <a:shade val="30000"/>
                            <a:satMod val="115000"/>
                          </a:srgbClr>
                        </a:gs>
                        <a:gs pos="5000">
                          <a:srgbClr val="CCFFFF">
                            <a:shade val="67500"/>
                            <a:satMod val="115000"/>
                          </a:srgbClr>
                        </a:gs>
                        <a:gs pos="100000">
                          <a:srgbClr val="CCFFFF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66567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endParaRPr lang="ru-RU" sz="1200" b="1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b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</a:p>
                    <a:p>
                      <a:pPr algn="ctr" rtl="0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534 883,7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939 635,9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133 919,5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14,3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32" marR="4132" marT="41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9388" y="-69850"/>
            <a:ext cx="8064500" cy="81597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ru-RU" altLang="ru-RU" sz="2000" b="1" dirty="0" smtClean="0">
                <a:solidFill>
                  <a:schemeClr val="accent4">
                    <a:lumMod val="50000"/>
                  </a:schemeClr>
                </a:solidFill>
              </a:rPr>
              <a:t>Анализ исполнения бюджета по расходам в разрезе отраслей за 1 квартал 2019 года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954218" y="490520"/>
            <a:ext cx="1189782" cy="29233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 err="1">
                <a:solidFill>
                  <a:schemeClr val="accent5">
                    <a:lumMod val="50000"/>
                  </a:schemeClr>
                </a:solidFill>
              </a:rPr>
              <a:t>Тыс.рублей</a:t>
            </a:r>
            <a:endParaRPr lang="ru-RU" sz="12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61673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Другая 2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00B050"/>
      </a:accent1>
      <a:accent2>
        <a:srgbClr val="FFFF00"/>
      </a:accent2>
      <a:accent3>
        <a:srgbClr val="00B0F0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15309</TotalTime>
  <Words>292</Words>
  <Application>Microsoft Office PowerPoint</Application>
  <PresentationFormat>Экран (4:3)</PresentationFormat>
  <Paragraphs>154</Paragraphs>
  <Slides>3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Легкий дым</vt:lpstr>
      <vt:lpstr>Worksheet</vt:lpstr>
      <vt:lpstr>Диаграмма</vt:lpstr>
      <vt:lpstr>Поступление доходов в бюджет за 1 квартал 2018 и 2019 годов</vt:lpstr>
      <vt:lpstr> Анализ структуры поступлений налоговых и неналоговых доходов в бюджет за 1 квартал  2018 и 2019 годов</vt:lpstr>
      <vt:lpstr>Презентация PowerPoint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 о к л а д</dc:title>
  <dc:creator>USER</dc:creator>
  <cp:lastModifiedBy>UF</cp:lastModifiedBy>
  <cp:revision>884</cp:revision>
  <cp:lastPrinted>2019-05-13T06:24:17Z</cp:lastPrinted>
  <dcterms:created xsi:type="dcterms:W3CDTF">2010-02-05T05:44:30Z</dcterms:created>
  <dcterms:modified xsi:type="dcterms:W3CDTF">2019-06-13T05:48:37Z</dcterms:modified>
</cp:coreProperties>
</file>